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3"/>
  </p:notesMasterIdLst>
  <p:handoutMasterIdLst>
    <p:handoutMasterId r:id="rId94"/>
  </p:handoutMasterIdLst>
  <p:sldIdLst>
    <p:sldId id="301" r:id="rId3"/>
    <p:sldId id="307" r:id="rId4"/>
    <p:sldId id="308" r:id="rId5"/>
    <p:sldId id="309" r:id="rId6"/>
    <p:sldId id="310" r:id="rId7"/>
    <p:sldId id="311" r:id="rId8"/>
    <p:sldId id="420" r:id="rId9"/>
    <p:sldId id="313" r:id="rId10"/>
    <p:sldId id="314" r:id="rId11"/>
    <p:sldId id="315" r:id="rId12"/>
    <p:sldId id="428" r:id="rId13"/>
    <p:sldId id="421" r:id="rId14"/>
    <p:sldId id="318" r:id="rId15"/>
    <p:sldId id="319" r:id="rId16"/>
    <p:sldId id="392" r:id="rId17"/>
    <p:sldId id="321" r:id="rId18"/>
    <p:sldId id="322" r:id="rId19"/>
    <p:sldId id="323" r:id="rId20"/>
    <p:sldId id="393" r:id="rId21"/>
    <p:sldId id="422" r:id="rId22"/>
    <p:sldId id="325" r:id="rId23"/>
    <p:sldId id="326" r:id="rId24"/>
    <p:sldId id="327" r:id="rId25"/>
    <p:sldId id="328" r:id="rId26"/>
    <p:sldId id="429" r:id="rId27"/>
    <p:sldId id="330" r:id="rId28"/>
    <p:sldId id="331" r:id="rId29"/>
    <p:sldId id="332" r:id="rId30"/>
    <p:sldId id="333" r:id="rId31"/>
    <p:sldId id="334" r:id="rId32"/>
    <p:sldId id="423" r:id="rId33"/>
    <p:sldId id="336" r:id="rId34"/>
    <p:sldId id="337" r:id="rId35"/>
    <p:sldId id="338" r:id="rId36"/>
    <p:sldId id="339" r:id="rId37"/>
    <p:sldId id="340" r:id="rId38"/>
    <p:sldId id="341" r:id="rId39"/>
    <p:sldId id="342" r:id="rId40"/>
    <p:sldId id="343" r:id="rId41"/>
    <p:sldId id="344" r:id="rId42"/>
    <p:sldId id="424" r:id="rId43"/>
    <p:sldId id="346" r:id="rId44"/>
    <p:sldId id="347" r:id="rId45"/>
    <p:sldId id="348" r:id="rId46"/>
    <p:sldId id="349" r:id="rId47"/>
    <p:sldId id="350" r:id="rId48"/>
    <p:sldId id="351" r:id="rId49"/>
    <p:sldId id="352" r:id="rId50"/>
    <p:sldId id="431" r:id="rId51"/>
    <p:sldId id="354" r:id="rId52"/>
    <p:sldId id="355" r:id="rId53"/>
    <p:sldId id="356" r:id="rId54"/>
    <p:sldId id="357" r:id="rId55"/>
    <p:sldId id="358" r:id="rId56"/>
    <p:sldId id="430" r:id="rId57"/>
    <p:sldId id="425"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426" r:id="rId80"/>
    <p:sldId id="383" r:id="rId81"/>
    <p:sldId id="409" r:id="rId82"/>
    <p:sldId id="384" r:id="rId83"/>
    <p:sldId id="410" r:id="rId84"/>
    <p:sldId id="427" r:id="rId85"/>
    <p:sldId id="386" r:id="rId86"/>
    <p:sldId id="387" r:id="rId87"/>
    <p:sldId id="388" r:id="rId88"/>
    <p:sldId id="389" r:id="rId89"/>
    <p:sldId id="390" r:id="rId90"/>
    <p:sldId id="391" r:id="rId91"/>
    <p:sldId id="305" r:id="rId9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400195"/>
    <a:srgbClr val="AD0000"/>
    <a:srgbClr val="B18188"/>
    <a:srgbClr val="8E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2" autoAdjust="0"/>
    <p:restoredTop sz="90693" autoAdjust="0"/>
  </p:normalViewPr>
  <p:slideViewPr>
    <p:cSldViewPr snapToGrid="0" snapToObjects="1">
      <p:cViewPr varScale="1">
        <p:scale>
          <a:sx n="63" d="100"/>
          <a:sy n="63" d="100"/>
        </p:scale>
        <p:origin x="1014" y="72"/>
      </p:cViewPr>
      <p:guideLst>
        <p:guide orient="horz" pos="2160"/>
        <p:guide pos="2880"/>
      </p:guideLst>
    </p:cSldViewPr>
  </p:slideViewPr>
  <p:outlineViewPr>
    <p:cViewPr>
      <p:scale>
        <a:sx n="50" d="100"/>
        <a:sy n="50" d="100"/>
      </p:scale>
      <p:origin x="0" y="-10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xmlns:a="http://schemas.openxmlformats.org/drawingml/2006/main">
              <a:rPr lang="vi" sz="1200" b="0" i="0" u="none" strike="noStrike" kern="1200" cap="none" dirty="0" smtClean="0">
                <a:solidFill>
                  <a:schemeClr val="dk1"/>
                </a:solidFill>
                <a:latin typeface="Arial"/>
                <a:ea typeface="Arial"/>
                <a:cs typeface="Arial"/>
                <a:sym typeface="Arial"/>
              </a:rPr>
              <a:t>Nếu bản trình bày PowerPoint này chứa các phương trình toán học, bạn có thể cần kiểm tra xem máy tính của mình đã được cài đặt phần mềm sau chưa:</a:t>
            </a:r>
          </a:p>
          <a:p>
            <a:r xmlns:a="http://schemas.openxmlformats.org/drawingml/2006/main">
              <a:rPr lang="vi" sz="1200" b="0" i="0" u="none" strike="noStrike" kern="1200" cap="none" dirty="0" smtClean="0">
                <a:solidFill>
                  <a:schemeClr val="dk1"/>
                </a:solidFill>
                <a:latin typeface="Arial"/>
                <a:ea typeface="Arial"/>
                <a:cs typeface="Arial"/>
                <a:sym typeface="Arial"/>
              </a:rPr>
              <a:t>1) Plugin MathType</a:t>
            </a:r>
          </a:p>
          <a:p>
            <a:r xmlns:a="http://schemas.openxmlformats.org/drawingml/2006/main">
              <a:rPr lang="vi" sz="1200" b="0" i="0" u="none" strike="noStrike" kern="1200" cap="none" dirty="0" smtClean="0">
                <a:solidFill>
                  <a:schemeClr val="dk1"/>
                </a:solidFill>
                <a:latin typeface="Arial"/>
                <a:ea typeface="Arial"/>
                <a:cs typeface="Arial"/>
                <a:sym typeface="Arial"/>
              </a:rPr>
              <a:t>2) Math Player (có sẵn phiên bản miễn phí)</a:t>
            </a:r>
          </a:p>
          <a:p>
            <a:r xmlns:a="http://schemas.openxmlformats.org/drawingml/2006/main">
              <a:rPr lang="vi" sz="1200" b="0" i="0" u="none" strike="noStrike" kern="1200" cap="none" dirty="0" smtClean="0">
                <a:solidFill>
                  <a:schemeClr val="dk1"/>
                </a:solidFill>
                <a:latin typeface="Arial"/>
                <a:ea typeface="Arial"/>
                <a:cs typeface="Arial"/>
                <a:sym typeface="Arial"/>
              </a:rPr>
              <a:t>3) Trình đọc NVDA (có sẵn phiên bản miễn phí)</a:t>
            </a:r>
            <a:endParaRPr xmlns:a="http://schemas.openxmlformats.org/drawingml/2006/main"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lvl="0" defTabSz="914400" eaLnBrk="0" fontAlgn="base" hangingPunct="0">
              <a:spcBef>
                <a:spcPct val="30000"/>
              </a:spcBef>
              <a:spcAft>
                <a:spcPct val="0"/>
              </a:spcAft>
            </a:pPr>
            <a:r xmlns:a="http://schemas.openxmlformats.org/drawingml/2006/main">
              <a:rPr lang="vi">
                <a:solidFill>
                  <a:srgbClr val="000000"/>
                </a:solidFill>
                <a:latin typeface="Times New Roman" pitchFamily="-109" charset="0"/>
                <a:ea typeface="ＭＳ Ｐゴシック" charset="0"/>
              </a:rPr>
              <a:t>Lưu ý: giả định ngầm định ở đây: chuyển tiếp dựa trên đích</a:t>
            </a:r>
            <a:endParaRPr xmlns:a="http://schemas.openxmlformats.org/drawingml/2006/main"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691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lvl="0" defTabSz="914400" eaLnBrk="0" fontAlgn="base" hangingPunct="0">
              <a:spcBef>
                <a:spcPct val="30000"/>
              </a:spcBef>
              <a:spcAft>
                <a:spcPct val="0"/>
              </a:spcAft>
            </a:pPr>
            <a:r xmlns:a="http://schemas.openxmlformats.org/drawingml/2006/main">
              <a:rPr lang="vi">
                <a:solidFill>
                  <a:srgbClr val="000000"/>
                </a:solidFill>
                <a:latin typeface="Times New Roman" pitchFamily="-109" charset="0"/>
                <a:ea typeface="ＭＳ Ｐゴシック" charset="0"/>
              </a:rPr>
              <a:t>Lưu ý: giả định ngầm định ở đây: chuyển tiếp dựa trên đích</a:t>
            </a:r>
            <a:endParaRPr xmlns:a="http://schemas.openxmlformats.org/drawingml/2006/main"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3339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lvl="0" defTabSz="914400" eaLnBrk="0" fontAlgn="base" hangingPunct="0">
              <a:spcBef>
                <a:spcPct val="30000"/>
              </a:spcBef>
              <a:spcAft>
                <a:spcPct val="0"/>
              </a:spcAft>
            </a:pPr>
            <a:r xmlns:a="http://schemas.openxmlformats.org/drawingml/2006/main">
              <a:rPr lang="vi">
                <a:solidFill>
                  <a:srgbClr val="000000"/>
                </a:solidFill>
                <a:latin typeface="Times New Roman" pitchFamily="-109" charset="0"/>
                <a:ea typeface="ＭＳ Ｐゴシック" charset="0"/>
              </a:rPr>
              <a:t>Lưu ý: giả định ngầm định ở đây: chuyển tiếp dựa trên đích</a:t>
            </a:r>
            <a:endParaRPr xmlns:a="http://schemas.openxmlformats.org/drawingml/2006/main"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467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xmlns:a="http://schemas.openxmlformats.org/drawingml/2006/main" algn="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Bản quyền © 2017, 2013, 2010 Pearson Education, Inc. 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gaia.cs.umass.edu/kurose_ross/interactiv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0.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wmf"/><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8.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8.bin"/><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26.png"/><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1.bin"/><Relationship Id="rId4" Type="http://schemas.openxmlformats.org/officeDocument/2006/relationships/image" Target="../media/image23.wmf"/><Relationship Id="rId9"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xmlns:a="http://schemas.openxmlformats.org/drawingml/2006/main">
              <a:buSzPct val="100000"/>
            </a:pPr>
            <a:r xmlns:a="http://schemas.openxmlformats.org/drawingml/2006/main">
              <a:rPr lang="vi" altLang="en-US" dirty="0">
                <a:solidFill>
                  <a:schemeClr val="tx2"/>
                </a:solidFill>
                <a:latin typeface="Times New Roman" panose="02020603050405020304" pitchFamily="18" charset="0"/>
                <a:ea typeface="Arial"/>
                <a:cs typeface="Times New Roman" panose="02020603050405020304" pitchFamily="18" charset="0"/>
                <a:sym typeface="Arial"/>
              </a:rPr>
              <a:t>Mạng máy tính: Cách tiếp cận từ trên xuống</a:t>
            </a:r>
            <a:endParaRPr xmlns:a="http://schemas.openxmlformats.org/drawingml/2006/main"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xmlns:a="http://schemas.openxmlformats.org/drawingml/2006/main">
              <a:rPr lang="vi" dirty="0" smtClean="0">
                <a:solidFill>
                  <a:schemeClr val="tx2"/>
                </a:solidFill>
                <a:latin typeface="+mn-lt"/>
              </a:rPr>
              <a:t>Phiên bản thứ bảy</a:t>
            </a:r>
            <a:endParaRPr xmlns:a="http://schemas.openxmlformats.org/drawingml/2006/main"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xmlns:a="http://schemas.openxmlformats.org/drawingml/2006/main" lvl="0" algn="ctr"/>
            <a:r xmlns:a="http://schemas.openxmlformats.org/drawingml/2006/main">
              <a:rPr lang="vi" b="1" dirty="0" smtClean="0">
                <a:latin typeface="+mn-lt"/>
              </a:rPr>
              <a:t>Chương 5</a:t>
            </a:r>
            <a:endParaRPr xmlns:a="http://schemas.openxmlformats.org/drawingml/2006/main" lang="en-US" b="1" dirty="0">
              <a:latin typeface="+mn-lt"/>
            </a:endParaRPr>
          </a:p>
        </p:txBody>
      </p:sp>
      <p:sp>
        <p:nvSpPr>
          <p:cNvPr id="5" name="Text Placeholder 4"/>
          <p:cNvSpPr>
            <a:spLocks noGrp="1"/>
          </p:cNvSpPr>
          <p:nvPr>
            <p:ph type="body" idx="3"/>
          </p:nvPr>
        </p:nvSpPr>
        <p:spPr>
          <a:xfrm>
            <a:off x="5166360" y="3114461"/>
            <a:ext cx="3287486" cy="1235866"/>
          </a:xfrm>
        </p:spPr>
        <p:txBody>
          <a:bodyPr/>
          <a:lstStyle/>
          <a:p>
            <a:pPr xmlns:a="http://schemas.openxmlformats.org/drawingml/2006/main" algn="ctr" eaLnBrk="1" hangingPunct="1"/>
            <a:r xmlns:a="http://schemas.openxmlformats.org/drawingml/2006/main">
              <a:rPr lang="vi" altLang="en-US" dirty="0">
                <a:solidFill>
                  <a:schemeClr val="tx1"/>
                </a:solidFill>
                <a:latin typeface="+mn-lt"/>
              </a:rPr>
              <a:t>Lớp </a:t>
            </a:r>
            <a:r xmlns:a="http://schemas.openxmlformats.org/drawingml/2006/main">
              <a:rPr lang="vi" altLang="en-US" dirty="0" smtClean="0">
                <a:solidFill>
                  <a:schemeClr val="tx1"/>
                </a:solidFill>
                <a:latin typeface="+mn-lt"/>
              </a:rPr>
              <a:t>mạng </a:t>
            </a:r>
            <a:r xmlns:a="http://schemas.openxmlformats.org/drawingml/2006/main">
              <a:rPr lang="vi" altLang="en-US" dirty="0">
                <a:solidFill>
                  <a:schemeClr val="tx1"/>
                </a:solidFill>
                <a:latin typeface="+mn-lt"/>
              </a:rPr>
              <a:t>: </a:t>
            </a:r>
            <a:r xmlns:a="http://schemas.openxmlformats.org/drawingml/2006/main">
              <a:rPr lang="vi" altLang="en-US" dirty="0" smtClean="0">
                <a:solidFill>
                  <a:schemeClr val="tx1"/>
                </a:solidFill>
                <a:latin typeface="+mn-lt"/>
              </a:rPr>
              <a:t>Mặt phẳng điều khiển</a:t>
            </a:r>
            <a:endParaRPr xmlns:a="http://schemas.openxmlformats.org/drawingml/2006/main"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xmlns:a="http://schemas.openxmlformats.org/drawingml/2006/main" algn="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Bản quyền ©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2017, 2013, 2010 Pearson </a:t>
            </a: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Education, Inc.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128591" y="4456706"/>
            <a:ext cx="3405809" cy="646331"/>
          </a:xfrm>
          <a:prstGeom prst="rect">
            <a:avLst/>
          </a:prstGeom>
          <a:noFill/>
        </p:spPr>
        <p:txBody>
          <a:bodyPr wrap="square" rtlCol="0">
            <a:spAutoFit/>
          </a:bodyPr>
          <a:lstStyle/>
          <a:p>
            <a:r xmlns:a="http://schemas.openxmlformats.org/drawingml/2006/main">
              <a:rPr lang="vi" sz="1200" dirty="0">
                <a:solidFill>
                  <a:schemeClr val="bg1"/>
                </a:solidFill>
                <a:latin typeface="+mn-lt"/>
              </a:rPr>
              <a:t>Các slide trong bản trình bày này chứa các siêu liên kết. Người dùng JAWS sẽ có thể lấy danh sách các liên kết bằng cách sử dụng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Trừu tượng hóa đồ thị: Chi phí</a:t>
            </a:r>
            <a:endParaRPr xmlns:a="http://schemas.openxmlformats.org/drawingml/2006/main" lang="en-US" dirty="0">
              <a:latin typeface="Times New Roman" panose="02020603050405020304" pitchFamily="18" charset="0"/>
              <a:cs typeface="+mj-cs"/>
            </a:endParaRPr>
          </a:p>
        </p:txBody>
      </p:sp>
      <p:pic>
        <p:nvPicPr>
          <p:cNvPr id="79" name="Picture 78"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457200" y="1815871"/>
            <a:ext cx="3646970" cy="2474727"/>
          </a:xfrm>
          <a:prstGeom prst="rect">
            <a:avLst/>
          </a:prstGeom>
        </p:spPr>
      </p:pic>
      <p:graphicFrame>
        <p:nvGraphicFramePr>
          <p:cNvPr id="6" name="Object 5" descr="c left parenthesis x, x prime right parenthesis = cost of link left parenthesis x, x prime right parenthesis. For example, c left parenthesis w, z right parenthesis = 5."/>
          <p:cNvGraphicFramePr>
            <a:graphicFrameLocks noChangeAspect="1"/>
          </p:cNvGraphicFramePr>
          <p:nvPr>
            <p:extLst>
              <p:ext uri="{D42A27DB-BD31-4B8C-83A1-F6EECF244321}">
                <p14:modId xmlns:p14="http://schemas.microsoft.com/office/powerpoint/2010/main" val="603534514"/>
              </p:ext>
            </p:extLst>
          </p:nvPr>
        </p:nvGraphicFramePr>
        <p:xfrm>
          <a:off x="4335463" y="1616075"/>
          <a:ext cx="4471987" cy="400050"/>
        </p:xfrm>
        <a:graphic>
          <a:graphicData uri="http://schemas.openxmlformats.org/presentationml/2006/ole">
            <mc:AlternateContent xmlns:mc="http://schemas.openxmlformats.org/markup-compatibility/2006">
              <mc:Choice xmlns:v="urn:schemas-microsoft-com:vml" Requires="v">
                <p:oleObj spid="_x0000_s2678" name="Equation" r:id="rId4" imgW="2831760" imgH="253800" progId="Equation.DSMT4">
                  <p:embed/>
                </p:oleObj>
              </mc:Choice>
              <mc:Fallback>
                <p:oleObj name="Equation" r:id="rId4" imgW="2831760" imgH="253800" progId="Equation.DSMT4">
                  <p:embed/>
                  <p:pic>
                    <p:nvPicPr>
                      <p:cNvPr id="0" name=""/>
                      <p:cNvPicPr/>
                      <p:nvPr/>
                    </p:nvPicPr>
                    <p:blipFill>
                      <a:blip r:embed="rId5"/>
                      <a:stretch>
                        <a:fillRect/>
                      </a:stretch>
                    </p:blipFill>
                    <p:spPr>
                      <a:xfrm>
                        <a:off x="4335463" y="1616075"/>
                        <a:ext cx="4471987" cy="400050"/>
                      </a:xfrm>
                      <a:prstGeom prst="rect">
                        <a:avLst/>
                      </a:prstGeom>
                    </p:spPr>
                  </p:pic>
                </p:oleObj>
              </mc:Fallback>
            </mc:AlternateContent>
          </a:graphicData>
        </a:graphic>
      </p:graphicFrame>
      <p:sp>
        <p:nvSpPr>
          <p:cNvPr id="3" name="Content Placeholder 2"/>
          <p:cNvSpPr>
            <a:spLocks noGrp="1"/>
          </p:cNvSpPr>
          <p:nvPr>
            <p:ph type="body" idx="1"/>
          </p:nvPr>
        </p:nvSpPr>
        <p:spPr>
          <a:xfrm>
            <a:off x="4954137" y="2250114"/>
            <a:ext cx="3853314" cy="141574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kern="1200" dirty="0" smtClean="0">
                <a:solidFill>
                  <a:srgbClr val="000000"/>
                </a:solidFill>
                <a:latin typeface="Arial (Body)"/>
              </a:rPr>
              <a:t>chi phí </a:t>
            </a:r>
            <a:r xmlns:a="http://schemas.openxmlformats.org/drawingml/2006/main">
              <a:rPr lang="vi" sz="2000" kern="1200" dirty="0">
                <a:solidFill>
                  <a:srgbClr val="000000"/>
                </a:solidFill>
                <a:latin typeface="Arial (Body)"/>
              </a:rPr>
              <a:t>luôn có thể là 1 </a:t>
            </a:r>
            <a:r xmlns:a="http://schemas.openxmlformats.org/drawingml/2006/main">
              <a:rPr lang="vi" sz="2000" kern="1200" dirty="0" smtClean="0">
                <a:solidFill>
                  <a:srgbClr val="000000"/>
                </a:solidFill>
                <a:latin typeface="Arial (Body)"/>
              </a:rPr>
              <a:t>hoặc </a:t>
            </a:r>
            <a:r xmlns:a="http://schemas.openxmlformats.org/drawingml/2006/main">
              <a:rPr lang="vi" sz="2000" kern="1200" dirty="0">
                <a:solidFill>
                  <a:srgbClr val="000000"/>
                </a:solidFill>
                <a:latin typeface="Arial (Body)"/>
              </a:rPr>
              <a:t>liên quan nghịch với </a:t>
            </a:r>
            <a:r xmlns:a="http://schemas.openxmlformats.org/drawingml/2006/main">
              <a:rPr lang="vi" sz="2000" kern="1200" dirty="0" smtClean="0">
                <a:solidFill>
                  <a:srgbClr val="000000"/>
                </a:solidFill>
                <a:latin typeface="Arial (Body)"/>
              </a:rPr>
              <a:t>băng thông hoặc </a:t>
            </a:r>
            <a:r xmlns:a="http://schemas.openxmlformats.org/drawingml/2006/main">
              <a:rPr lang="vi" sz="2000" kern="1200" dirty="0">
                <a:solidFill>
                  <a:srgbClr val="000000"/>
                </a:solidFill>
                <a:latin typeface="Arial (Body)"/>
              </a:rPr>
              <a:t>liên quan nghịch </a:t>
            </a:r>
            <a:r xmlns:a="http://schemas.openxmlformats.org/drawingml/2006/main">
              <a:rPr lang="vi" sz="2000" kern="1200" dirty="0" smtClean="0">
                <a:solidFill>
                  <a:srgbClr val="000000"/>
                </a:solidFill>
                <a:latin typeface="Arial (Body)"/>
              </a:rPr>
              <a:t>với tắc nghẽn</a:t>
            </a:r>
            <a:endParaRPr xmlns:a="http://schemas.openxmlformats.org/drawingml/2006/main" lang="en-US" sz="2000" kern="1200" dirty="0">
              <a:solidFill>
                <a:srgbClr val="000000"/>
              </a:solidFill>
              <a:latin typeface="Arial (Body)"/>
            </a:endParaRPr>
          </a:p>
        </p:txBody>
      </p:sp>
      <p:graphicFrame>
        <p:nvGraphicFramePr>
          <p:cNvPr id="7" name="Object 6" descr="Cost of path left parenthesis x sub 1, x sub 2, x sub 3, so on, x sub p right parenthesis = c left parenthesis x sub 1, x sub 2 right parenthesis + c left parenthesis x sub 2, x sub 3 right parenthesis + so on + c left parenthesis x sub p minus 1, x sub p right parenthesis."/>
          <p:cNvGraphicFramePr>
            <a:graphicFrameLocks noChangeAspect="1"/>
          </p:cNvGraphicFramePr>
          <p:nvPr>
            <p:extLst>
              <p:ext uri="{D42A27DB-BD31-4B8C-83A1-F6EECF244321}">
                <p14:modId xmlns:p14="http://schemas.microsoft.com/office/powerpoint/2010/main" val="3897934375"/>
              </p:ext>
            </p:extLst>
          </p:nvPr>
        </p:nvGraphicFramePr>
        <p:xfrm>
          <a:off x="762481" y="4686903"/>
          <a:ext cx="7637564" cy="438410"/>
        </p:xfrm>
        <a:graphic>
          <a:graphicData uri="http://schemas.openxmlformats.org/presentationml/2006/ole">
            <mc:AlternateContent xmlns:mc="http://schemas.openxmlformats.org/markup-compatibility/2006">
              <mc:Choice xmlns:v="urn:schemas-microsoft-com:vml" Requires="v">
                <p:oleObj spid="_x0000_s2679" name="Equation" r:id="rId6" imgW="4203360" imgH="241200" progId="Equation.DSMT4">
                  <p:embed/>
                </p:oleObj>
              </mc:Choice>
              <mc:Fallback>
                <p:oleObj name="Equation" r:id="rId6" imgW="4203360" imgH="241200" progId="Equation.DSMT4">
                  <p:embed/>
                  <p:pic>
                    <p:nvPicPr>
                      <p:cNvPr id="0" name=""/>
                      <p:cNvPicPr/>
                      <p:nvPr/>
                    </p:nvPicPr>
                    <p:blipFill>
                      <a:blip r:embed="rId7"/>
                      <a:stretch>
                        <a:fillRect/>
                      </a:stretch>
                    </p:blipFill>
                    <p:spPr>
                      <a:xfrm>
                        <a:off x="762481" y="4686903"/>
                        <a:ext cx="7637564" cy="438410"/>
                      </a:xfrm>
                      <a:prstGeom prst="rect">
                        <a:avLst/>
                      </a:prstGeom>
                    </p:spPr>
                  </p:pic>
                </p:oleObj>
              </mc:Fallback>
            </mc:AlternateContent>
          </a:graphicData>
        </a:graphic>
      </p:graphicFrame>
      <p:sp>
        <p:nvSpPr>
          <p:cNvPr id="5" name="Content Placeholder 4"/>
          <p:cNvSpPr>
            <a:spLocks noGrp="1"/>
          </p:cNvSpPr>
          <p:nvPr>
            <p:ph sz="quarter" idx="4294967295"/>
          </p:nvPr>
        </p:nvSpPr>
        <p:spPr>
          <a:xfrm>
            <a:off x="644071" y="5356222"/>
            <a:ext cx="8042729" cy="877133"/>
          </a:xfrm>
        </p:spPr>
        <p:txBody>
          <a:bodyPr wrap="square" lIns="91425" tIns="91425" rIns="91425" bIns="91425">
            <a:spAutoFit/>
          </a:bodyPr>
          <a:lstStyle/>
          <a:p>
            <a:pPr xmlns:a="http://schemas.openxmlformats.org/drawingml/2006/main" marL="0" lvl="0" indent="0" eaLnBrk="0" fontAlgn="base" hangingPunct="0">
              <a:spcBef>
                <a:spcPts val="600"/>
              </a:spcBef>
              <a:spcAft>
                <a:spcPct val="0"/>
              </a:spcAft>
              <a:buNone/>
            </a:pPr>
            <a:r xmlns:a="http://schemas.openxmlformats.org/drawingml/2006/main">
              <a:rPr lang="vi" sz="2000" b="1" kern="1200" dirty="0">
                <a:solidFill>
                  <a:srgbClr val="000000"/>
                </a:solidFill>
                <a:latin typeface="Arial (Body)"/>
              </a:rPr>
              <a:t>câu hỏi quan trọng </a:t>
            </a:r>
            <a:r xmlns:a="http://schemas.openxmlformats.org/drawingml/2006/main">
              <a:rPr lang="vi" sz="2000" i="1" kern="1200" dirty="0">
                <a:solidFill>
                  <a:srgbClr val="000000"/>
                </a:solidFill>
                <a:latin typeface="Arial (Body)"/>
              </a:rPr>
              <a:t>: </a:t>
            </a:r>
            <a:r xmlns:a="http://schemas.openxmlformats.org/drawingml/2006/main">
              <a:rPr lang="vi" sz="2000" kern="1200" dirty="0">
                <a:solidFill>
                  <a:srgbClr val="000000"/>
                </a:solidFill>
                <a:latin typeface="Arial (Body)"/>
              </a:rPr>
              <a:t>con đường chi phí thấp nhất giữa u và </a:t>
            </a:r>
            <a:r xmlns:a="http://schemas.openxmlformats.org/drawingml/2006/main">
              <a:rPr lang="vi" sz="2000" kern="1200" dirty="0" smtClean="0">
                <a:solidFill>
                  <a:srgbClr val="000000"/>
                </a:solidFill>
                <a:latin typeface="Arial (Body)"/>
              </a:rPr>
              <a:t>z là gì?</a:t>
            </a:r>
          </a:p>
          <a:p>
            <a:pPr xmlns:a="http://schemas.openxmlformats.org/drawingml/2006/main" marL="0" lvl="0" indent="0" eaLnBrk="0" fontAlgn="base" hangingPunct="0">
              <a:spcBef>
                <a:spcPts val="600"/>
              </a:spcBef>
              <a:spcAft>
                <a:spcPct val="0"/>
              </a:spcAft>
              <a:buNone/>
            </a:pPr>
            <a:r xmlns:a="http://schemas.openxmlformats.org/drawingml/2006/main">
              <a:rPr lang="vi" sz="2000" b="1" kern="1200" dirty="0">
                <a:solidFill>
                  <a:srgbClr val="000000"/>
                </a:solidFill>
                <a:latin typeface="Arial (Body)"/>
              </a:rPr>
              <a:t>thuật toán </a:t>
            </a:r>
            <a:r xmlns:a="http://schemas.openxmlformats.org/drawingml/2006/main">
              <a:rPr lang="vi" sz="2000" b="1" kern="1200" dirty="0" smtClean="0">
                <a:solidFill>
                  <a:srgbClr val="000000"/>
                </a:solidFill>
                <a:latin typeface="Arial (Body)"/>
              </a:rPr>
              <a:t>định tuyến </a:t>
            </a:r>
            <a:r xmlns:a="http://schemas.openxmlformats.org/drawingml/2006/main">
              <a:rPr lang="vi" sz="2000" i="1" kern="1200" dirty="0">
                <a:solidFill>
                  <a:srgbClr val="000000"/>
                </a:solidFill>
                <a:latin typeface="Arial (Body)"/>
              </a:rPr>
              <a:t>: </a:t>
            </a:r>
            <a:r xmlns:a="http://schemas.openxmlformats.org/drawingml/2006/main">
              <a:rPr lang="vi" sz="2000" kern="1200" dirty="0">
                <a:solidFill>
                  <a:srgbClr val="000000"/>
                </a:solidFill>
                <a:latin typeface="Arial (Body)"/>
              </a:rPr>
              <a:t>thuật toán tìm đường đi có chi phí thấp nhất</a:t>
            </a:r>
          </a:p>
        </p:txBody>
      </p:sp>
    </p:spTree>
    <p:extLst>
      <p:ext uri="{BB962C8B-B14F-4D97-AF65-F5344CB8AC3E}">
        <p14:creationId xmlns:p14="http://schemas.microsoft.com/office/powerpoint/2010/main" val="500087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rPr>
              <a:t>Phân loại thuật toán định tuyến</a:t>
            </a:r>
            <a:endParaRPr xmlns:a="http://schemas.openxmlformats.org/drawingml/2006/main" lang="en-US" dirty="0"/>
          </a:p>
        </p:txBody>
      </p:sp>
      <p:sp>
        <p:nvSpPr>
          <p:cNvPr id="3" name="Text Placeholder 2"/>
          <p:cNvSpPr>
            <a:spLocks noGrp="1"/>
          </p:cNvSpPr>
          <p:nvPr>
            <p:ph type="body" idx="1"/>
          </p:nvPr>
        </p:nvSpPr>
        <p:spPr>
          <a:xfrm>
            <a:off x="457200" y="1600200"/>
            <a:ext cx="4389120" cy="2278061"/>
          </a:xfrm>
        </p:spPr>
        <p:txBody>
          <a:bodyPr/>
          <a:lstStyle/>
          <a:p>
            <a:pPr xmlns:a="http://schemas.openxmlformats.org/drawingml/2006/main" marL="0" lvl="0" indent="0" eaLnBrk="0" fontAlgn="base" hangingPunct="0">
              <a:spcAft>
                <a:spcPct val="0"/>
              </a:spcAft>
              <a:buNone/>
            </a:pPr>
            <a:r xmlns:a="http://schemas.openxmlformats.org/drawingml/2006/main">
              <a:rPr lang="vi" sz="2000" b="1" dirty="0">
                <a:solidFill>
                  <a:srgbClr val="000000"/>
                </a:solidFill>
                <a:latin typeface="+mn-lt"/>
              </a:rPr>
              <a:t>Q: thông tin toàn cầu hay phi tập trung?</a:t>
            </a:r>
          </a:p>
          <a:p>
            <a:pPr xmlns:a="http://schemas.openxmlformats.org/drawingml/2006/main" marL="0" lvl="0" indent="0" eaLnBrk="0" fontAlgn="base" hangingPunct="0">
              <a:spcAft>
                <a:spcPct val="0"/>
              </a:spcAft>
              <a:buNone/>
            </a:pPr>
            <a:r xmlns:a="http://schemas.openxmlformats.org/drawingml/2006/main">
              <a:rPr lang="vi" sz="2000" b="1" dirty="0">
                <a:solidFill>
                  <a:srgbClr val="000000"/>
                </a:solidFill>
                <a:latin typeface="+mn-lt"/>
              </a:rPr>
              <a:t>toàn cầu:</a:t>
            </a:r>
          </a:p>
          <a:p>
            <a:pPr xmlns:a="http://schemas.openxmlformats.org/drawingml/2006/main" marL="255651" lvl="0" indent="-255651" eaLnBrk="0" fontAlgn="base" hangingPunct="0">
              <a:spcBef>
                <a:spcPts val="600"/>
              </a:spcBef>
              <a:spcAft>
                <a:spcPct val="0"/>
              </a:spcAft>
            </a:pPr>
            <a:r xmlns:a="http://schemas.openxmlformats.org/drawingml/2006/main">
              <a:rPr lang="vi" sz="2000" dirty="0">
                <a:solidFill>
                  <a:srgbClr val="000000"/>
                </a:solidFill>
                <a:latin typeface="+mn-lt"/>
              </a:rPr>
              <a:t>tất cả các bộ định tuyến có cấu trúc liên kết hoàn chỉnh, thông tin chi phí liên kết</a:t>
            </a:r>
          </a:p>
          <a:p>
            <a:pPr xmlns:a="http://schemas.openxmlformats.org/drawingml/2006/main" marL="255651" lvl="0" indent="-255651" eaLnBrk="0" fontAlgn="base" hangingPunct="0">
              <a:spcBef>
                <a:spcPts val="600"/>
              </a:spcBef>
              <a:spcAft>
                <a:spcPct val="0"/>
              </a:spcAft>
            </a:pPr>
            <a:r xmlns:a="http://schemas.openxmlformats.org/drawingml/2006/main">
              <a:rPr lang="vi" altLang="ja-JP" sz="2000" b="1" dirty="0" smtClean="0">
                <a:solidFill>
                  <a:srgbClr val="000000"/>
                </a:solidFill>
                <a:latin typeface="+mn-lt"/>
              </a:rPr>
              <a:t>thuật toán </a:t>
            </a:r>
            <a:endParaRPr xmlns:a="http://schemas.openxmlformats.org/drawingml/2006/main" lang="en-US" altLang="ja-JP" sz="2000" b="1" dirty="0">
              <a:solidFill>
                <a:srgbClr val="000000"/>
              </a:solidFill>
              <a:latin typeface="+mn-lt"/>
            </a:endParaRPr>
            <a:r xmlns:a="http://schemas.openxmlformats.org/drawingml/2006/main">
              <a:rPr lang="vi" altLang="ja-JP" sz="2000" b="1" dirty="0">
                <a:solidFill>
                  <a:srgbClr val="000000"/>
                </a:solidFill>
                <a:latin typeface="+mn-lt"/>
              </a:rPr>
              <a:t>“trạng thái liên kết”</a:t>
            </a:r>
          </a:p>
        </p:txBody>
      </p:sp>
      <p:sp>
        <p:nvSpPr>
          <p:cNvPr id="4" name="Content Placeholder 3"/>
          <p:cNvSpPr>
            <a:spLocks noGrp="1"/>
          </p:cNvSpPr>
          <p:nvPr>
            <p:ph sz="quarter" idx="13"/>
          </p:nvPr>
        </p:nvSpPr>
        <p:spPr>
          <a:xfrm>
            <a:off x="457200" y="3878262"/>
            <a:ext cx="4389120" cy="2141538"/>
          </a:xfrm>
        </p:spPr>
        <p:txBody>
          <a:bodyPr/>
          <a:lstStyle/>
          <a:p>
            <a:pPr xmlns:a="http://schemas.openxmlformats.org/drawingml/2006/main" marL="0" lvl="0" indent="0" eaLnBrk="0" fontAlgn="base" hangingPunct="0">
              <a:spcAft>
                <a:spcPct val="0"/>
              </a:spcAft>
              <a:buNone/>
            </a:pPr>
            <a:r xmlns:a="http://schemas.openxmlformats.org/drawingml/2006/main">
              <a:rPr lang="vi" sz="2000" b="1" dirty="0">
                <a:solidFill>
                  <a:srgbClr val="000000"/>
                </a:solidFill>
                <a:latin typeface="+mn-lt"/>
              </a:rPr>
              <a:t>phi tập trung:</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dirty="0">
                <a:solidFill>
                  <a:srgbClr val="000000"/>
                </a:solidFill>
                <a:latin typeface="+mn-lt"/>
              </a:rPr>
              <a:t>bộ định tuyến biết hàng xóm được kết nối vật lý, chi phí liên kết với hàng xóm</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dirty="0">
                <a:solidFill>
                  <a:srgbClr val="000000"/>
                </a:solidFill>
                <a:latin typeface="+mn-lt"/>
              </a:rPr>
              <a:t>quá trình tính toán lặp đi lặp lại, trao đổi thông tin với hàng xóm</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altLang="ja-JP" sz="2000" b="1" dirty="0" smtClean="0">
                <a:solidFill>
                  <a:srgbClr val="000000"/>
                </a:solidFill>
                <a:latin typeface="+mn-lt"/>
              </a:rPr>
              <a:t>thuật toán </a:t>
            </a:r>
            <a:endParaRPr xmlns:a="http://schemas.openxmlformats.org/drawingml/2006/main" lang="en-US" sz="2000" b="1" dirty="0">
              <a:solidFill>
                <a:srgbClr val="000000"/>
              </a:solidFill>
              <a:latin typeface="+mn-lt"/>
            </a:endParaRPr>
            <a:r xmlns:a="http://schemas.openxmlformats.org/drawingml/2006/main">
              <a:rPr lang="vi" altLang="ja-JP" sz="2000" b="1" dirty="0">
                <a:solidFill>
                  <a:srgbClr val="000000"/>
                </a:solidFill>
                <a:latin typeface="+mn-lt"/>
              </a:rPr>
              <a:t>"vectơ khoảng cách"</a:t>
            </a:r>
          </a:p>
        </p:txBody>
      </p:sp>
      <p:sp>
        <p:nvSpPr>
          <p:cNvPr id="5" name="Content Placeholder 4"/>
          <p:cNvSpPr>
            <a:spLocks noGrp="1"/>
          </p:cNvSpPr>
          <p:nvPr>
            <p:ph sz="quarter" idx="14"/>
          </p:nvPr>
        </p:nvSpPr>
        <p:spPr>
          <a:xfrm>
            <a:off x="5154295" y="1600200"/>
            <a:ext cx="3535680" cy="1759901"/>
          </a:xfrm>
        </p:spPr>
        <p:txBody>
          <a:bodyPr/>
          <a:lstStyle/>
          <a:p>
            <a:pPr xmlns:a="http://schemas.openxmlformats.org/drawingml/2006/main" marL="0" lvl="0" indent="0" eaLnBrk="0" fontAlgn="base" hangingPunct="0">
              <a:spcAft>
                <a:spcPct val="0"/>
              </a:spcAft>
              <a:buNone/>
              <a:defRPr/>
            </a:pPr>
            <a:r xmlns:a="http://schemas.openxmlformats.org/drawingml/2006/main">
              <a:rPr lang="vi" sz="2000" b="1" dirty="0">
                <a:solidFill>
                  <a:srgbClr val="000000"/>
                </a:solidFill>
                <a:latin typeface="Arial (Body)"/>
              </a:rPr>
              <a:t>Hỏi: tĩnh hay động?</a:t>
            </a:r>
          </a:p>
          <a:p>
            <a:pPr xmlns:a="http://schemas.openxmlformats.org/drawingml/2006/main" marL="0" lvl="0" indent="0" eaLnBrk="0" fontAlgn="base" hangingPunct="0">
              <a:spcAft>
                <a:spcPct val="0"/>
              </a:spcAft>
              <a:buNone/>
              <a:defRPr/>
            </a:pPr>
            <a:r xmlns:a="http://schemas.openxmlformats.org/drawingml/2006/main">
              <a:rPr lang="vi" sz="2000" b="1" dirty="0">
                <a:solidFill>
                  <a:srgbClr val="000000"/>
                </a:solidFill>
                <a:latin typeface="Arial (Body)"/>
              </a:rPr>
              <a:t>tĩnh </a:t>
            </a:r>
            <a:r xmlns:a="http://schemas.openxmlformats.org/drawingml/2006/main">
              <a:rPr lang="vi" sz="2000" b="1" i="0" dirty="0">
                <a:solidFill>
                  <a:srgbClr val="000000"/>
                </a:solidFill>
                <a:latin typeface="Arial (Body)"/>
              </a:rPr>
              <a:t>:</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000" dirty="0">
                <a:solidFill>
                  <a:srgbClr val="000000"/>
                </a:solidFill>
                <a:latin typeface="Arial (Body)"/>
              </a:rPr>
              <a:t>tuyến đường thay đổi chậm theo </a:t>
            </a:r>
            <a:r xmlns:a="http://schemas.openxmlformats.org/drawingml/2006/main">
              <a:rPr lang="vi" sz="2000" dirty="0" smtClean="0">
                <a:solidFill>
                  <a:srgbClr val="000000"/>
                </a:solidFill>
                <a:latin typeface="Arial (Body)"/>
              </a:rPr>
              <a:t>thời gian</a:t>
            </a:r>
            <a:endParaRPr xmlns:a="http://schemas.openxmlformats.org/drawingml/2006/main" lang="en-US" sz="2000" dirty="0">
              <a:solidFill>
                <a:srgbClr val="000000"/>
              </a:solidFill>
              <a:latin typeface="Arial (Body)"/>
            </a:endParaRPr>
          </a:p>
        </p:txBody>
      </p:sp>
      <p:sp>
        <p:nvSpPr>
          <p:cNvPr id="6" name="Content Placeholder 5"/>
          <p:cNvSpPr>
            <a:spLocks noGrp="1"/>
          </p:cNvSpPr>
          <p:nvPr>
            <p:ph sz="quarter" idx="15"/>
          </p:nvPr>
        </p:nvSpPr>
        <p:spPr>
          <a:xfrm>
            <a:off x="5154295" y="3414608"/>
            <a:ext cx="3535680" cy="2300392"/>
          </a:xfrm>
        </p:spPr>
        <p:txBody>
          <a:bodyPr/>
          <a:lstStyle/>
          <a:p>
            <a:pPr xmlns:a="http://schemas.openxmlformats.org/drawingml/2006/main" marL="0" lvl="0" indent="0" eaLnBrk="0" fontAlgn="base" hangingPunct="0">
              <a:spcAft>
                <a:spcPct val="0"/>
              </a:spcAft>
              <a:buNone/>
              <a:defRPr/>
            </a:pPr>
            <a:r xmlns:a="http://schemas.openxmlformats.org/drawingml/2006/main">
              <a:rPr lang="vi" sz="2000" b="1" dirty="0">
                <a:solidFill>
                  <a:srgbClr val="000000"/>
                </a:solidFill>
                <a:latin typeface="Arial (Body)"/>
              </a:rPr>
              <a:t>năng động:</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000" dirty="0">
                <a:solidFill>
                  <a:srgbClr val="000000"/>
                </a:solidFill>
                <a:latin typeface="Arial (Body)"/>
              </a:rPr>
              <a:t>tuyến đường thay đổi nhanh hơn</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000" dirty="0">
                <a:solidFill>
                  <a:srgbClr val="000000"/>
                </a:solidFill>
                <a:latin typeface="Arial (Body)"/>
              </a:rPr>
              <a:t>cập nhật định kỳ</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000" dirty="0" smtClean="0">
                <a:solidFill>
                  <a:srgbClr val="000000"/>
                </a:solidFill>
                <a:latin typeface="Arial (Body)"/>
              </a:rPr>
              <a:t>những thay đổi </a:t>
            </a:r>
            <a:endParaRPr xmlns:a="http://schemas.openxmlformats.org/drawingml/2006/main" lang="en-US" sz="2000" dirty="0">
              <a:solidFill>
                <a:srgbClr val="000000"/>
              </a:solidFill>
              <a:latin typeface="Arial (Body)"/>
            </a:endParaRPr>
            <a:r xmlns:a="http://schemas.openxmlformats.org/drawingml/2006/main">
              <a:rPr lang="vi" sz="2000" dirty="0">
                <a:solidFill>
                  <a:srgbClr val="000000"/>
                </a:solidFill>
                <a:latin typeface="Arial (Body)"/>
              </a:rPr>
              <a:t>chi phí liên kết</a:t>
            </a:r>
          </a:p>
        </p:txBody>
      </p:sp>
    </p:spTree>
    <p:extLst>
      <p:ext uri="{BB962C8B-B14F-4D97-AF65-F5344CB8AC3E}">
        <p14:creationId xmlns:p14="http://schemas.microsoft.com/office/powerpoint/2010/main" val="59805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(3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a:t>
            </a:r>
            <a:r xmlns:a="http://schemas.openxmlformats.org/drawingml/2006/main">
              <a:rPr lang="vi" sz="2200" dirty="0">
                <a:latin typeface="+mn-lt"/>
              </a:rPr>
              <a:t> </a:t>
            </a:r>
            <a:r xmlns:a="http://schemas.openxmlformats.org/drawingml/2006/main">
              <a:rPr lang="vi" sz="2200" b="1"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b="1"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Tái bút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3546539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Thuật toán định tuyến trạng thái liên kết</a:t>
            </a:r>
            <a:endParaRPr xmlns:a="http://schemas.openxmlformats.org/drawingml/2006/main" lang="en-US" dirty="0">
              <a:latin typeface="Times New Roman" panose="02020603050405020304" pitchFamily="18" charset="0"/>
            </a:endParaRPr>
          </a:p>
        </p:txBody>
      </p:sp>
      <p:sp>
        <p:nvSpPr>
          <p:cNvPr id="3" name="Content Placeholder 2"/>
          <p:cNvSpPr>
            <a:spLocks noGrp="1"/>
          </p:cNvSpPr>
          <p:nvPr>
            <p:ph idx="1"/>
          </p:nvPr>
        </p:nvSpPr>
        <p:spPr>
          <a:xfrm>
            <a:off x="511791" y="1719581"/>
            <a:ext cx="4319516" cy="4316536"/>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altLang="ja-JP" sz="1800" b="1" dirty="0" smtClean="0">
                <a:solidFill>
                  <a:srgbClr val="000000"/>
                </a:solidFill>
                <a:latin typeface="+mn-lt"/>
              </a:rPr>
              <a:t>Thuật </a:t>
            </a:r>
            <a:r xmlns:a="http://schemas.openxmlformats.org/drawingml/2006/main">
              <a:rPr lang="vi" altLang="ja-JP" sz="1800" b="1" dirty="0">
                <a:solidFill>
                  <a:srgbClr val="000000"/>
                </a:solidFill>
                <a:latin typeface="+mn-lt"/>
              </a:rPr>
              <a:t>toán </a:t>
            </a:r>
            <a:r xmlns:a="http://schemas.openxmlformats.org/drawingml/2006/main">
              <a:rPr lang="vi" sz="1800" b="1" dirty="0" smtClean="0">
                <a:solidFill>
                  <a:srgbClr val="000000"/>
                </a:solidFill>
                <a:latin typeface="+mn-lt"/>
              </a:rPr>
              <a:t>Dijkstra</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rPr>
              <a:t>cấu trúc liên kết mạng, chi phí liên kết được biết đến với tất cả các nút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rPr>
              <a:t>được thực hiện thông qua </a:t>
            </a:r>
            <a:r xmlns:a="http://schemas.openxmlformats.org/drawingml/2006/main">
              <a:rPr lang="vi" altLang="ja-JP" sz="1800" dirty="0" smtClean="0">
                <a:solidFill>
                  <a:srgbClr val="000000"/>
                </a:solidFill>
                <a:latin typeface="+mn-lt"/>
              </a:rPr>
              <a:t>" </a:t>
            </a:r>
            <a:r xmlns:a="http://schemas.openxmlformats.org/drawingml/2006/main">
              <a:rPr lang="vi" altLang="ja-JP" sz="1800" dirty="0" smtClean="0">
                <a:solidFill>
                  <a:srgbClr val="000000"/>
                </a:solidFill>
                <a:latin typeface="+mn-lt"/>
              </a:rPr>
              <a:t>phát sóng </a:t>
            </a:r>
            <a:endParaRPr xmlns:a="http://schemas.openxmlformats.org/drawingml/2006/main" lang="en-US" altLang="ja-JP" sz="1800" dirty="0">
              <a:solidFill>
                <a:srgbClr val="000000"/>
              </a:solidFill>
              <a:latin typeface="+mn-lt"/>
            </a:endParaRPr>
            <a:r xmlns:a="http://schemas.openxmlformats.org/drawingml/2006/main">
              <a:rPr lang="vi" altLang="ja-JP" sz="1800" dirty="0">
                <a:solidFill>
                  <a:srgbClr val="000000"/>
                </a:solidFill>
                <a:latin typeface="+mn-lt"/>
              </a:rPr>
              <a:t>trạng thái liên kết"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rPr>
              <a:t>tất cả các nút có cùng thông tin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rPr>
              <a:t>tính toán các đường dẫn có chi phí thấp nhất từ một nút </a:t>
            </a:r>
            <a:r xmlns:a="http://schemas.openxmlformats.org/drawingml/2006/main">
              <a:rPr lang="vi" sz="1800" dirty="0" smtClean="0">
                <a:solidFill>
                  <a:srgbClr val="000000"/>
                </a:solidFill>
                <a:latin typeface="+mn-lt"/>
              </a:rPr>
              <a:t>( </a:t>
            </a:r>
            <a:r xmlns:a="http://schemas.openxmlformats.org/drawingml/2006/main">
              <a:rPr lang="vi" altLang="ja-JP" sz="1800" dirty="0" smtClean="0">
                <a:solidFill>
                  <a:srgbClr val="000000"/>
                </a:solidFill>
                <a:latin typeface="+mn-lt"/>
              </a:rPr>
              <a:t>'nguồn”) </a:t>
            </a:r>
            <a:r xmlns:a="http://schemas.openxmlformats.org/drawingml/2006/main">
              <a:rPr lang="vi" altLang="ja-JP" sz="1800" dirty="0">
                <a:solidFill>
                  <a:srgbClr val="000000"/>
                </a:solidFill>
                <a:latin typeface="+mn-lt"/>
              </a:rPr>
              <a:t>đến tất cả các nút khác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rPr>
              <a:t>cung cấp </a:t>
            </a:r>
            <a:r xmlns:a="http://schemas.openxmlformats.org/drawingml/2006/main">
              <a:rPr lang="vi" sz="1800" b="1" dirty="0">
                <a:solidFill>
                  <a:srgbClr val="000000"/>
                </a:solidFill>
                <a:latin typeface="+mn-lt"/>
              </a:rPr>
              <a:t>bảng chuyển tiếp </a:t>
            </a:r>
            <a:r xmlns:a="http://schemas.openxmlformats.org/drawingml/2006/main">
              <a:rPr lang="vi" sz="1800" dirty="0">
                <a:solidFill>
                  <a:srgbClr val="000000"/>
                </a:solidFill>
                <a:latin typeface="+mn-lt"/>
              </a:rPr>
              <a:t>cho nút đó</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mn-lt"/>
              </a:rPr>
              <a:t>lặp đi lặp lại: sau k lần lặp lại, biết đường đi có chi phí thấp nhất đến k đích </a:t>
            </a:r>
            <a:r xmlns:a="http://schemas.openxmlformats.org/drawingml/2006/main">
              <a:rPr lang="vi" sz="1800" dirty="0" smtClean="0">
                <a:solidFill>
                  <a:srgbClr val="000000"/>
                </a:solidFill>
                <a:latin typeface="+mn-lt"/>
              </a:rPr>
              <a:t>. </a:t>
            </a:r>
            <a:r xmlns:a="http://schemas.openxmlformats.org/drawingml/2006/main">
              <a:rPr lang="vi" altLang="ja-JP" sz="1800" dirty="0" smtClean="0">
                <a:solidFill>
                  <a:srgbClr val="000000"/>
                </a:solidFill>
                <a:latin typeface="+mn-lt"/>
              </a:rPr>
              <a:t>'S</a:t>
            </a:r>
            <a:endParaRPr xmlns:a="http://schemas.openxmlformats.org/drawingml/2006/main" lang="en-US" sz="1800" dirty="0">
              <a:solidFill>
                <a:srgbClr val="000000"/>
              </a:solidFill>
              <a:latin typeface="+mn-lt"/>
            </a:endParaRPr>
          </a:p>
        </p:txBody>
      </p:sp>
      <p:sp>
        <p:nvSpPr>
          <p:cNvPr id="4" name="Content Placeholder 3"/>
          <p:cNvSpPr>
            <a:spLocks noGrp="1"/>
          </p:cNvSpPr>
          <p:nvPr>
            <p:ph idx="13"/>
          </p:nvPr>
        </p:nvSpPr>
        <p:spPr>
          <a:xfrm>
            <a:off x="4996598" y="1737875"/>
            <a:ext cx="3451366" cy="93099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1800" b="1" dirty="0">
                <a:solidFill>
                  <a:srgbClr val="000000"/>
                </a:solidFill>
                <a:latin typeface="Arial (Body)"/>
              </a:rPr>
              <a:t>ký hiệu: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rPr>
              <a:t>c(x,y): </a:t>
            </a:r>
            <a:r xmlns:a="http://schemas.openxmlformats.org/drawingml/2006/main">
              <a:rPr lang="vi" sz="1800" dirty="0">
                <a:solidFill>
                  <a:srgbClr val="000000"/>
                </a:solidFill>
                <a:latin typeface="Arial (Body)"/>
              </a:rPr>
              <a:t>chi phí liên kết từ </a:t>
            </a:r>
            <a:r xmlns:a="http://schemas.openxmlformats.org/drawingml/2006/main">
              <a:rPr lang="vi" sz="1800" dirty="0" smtClean="0">
                <a:solidFill>
                  <a:srgbClr val="000000"/>
                </a:solidFill>
                <a:latin typeface="Arial (Body)"/>
              </a:rPr>
              <a:t>nút</a:t>
            </a:r>
            <a:endParaRPr xmlns:a="http://schemas.openxmlformats.org/drawingml/2006/main" lang="en-US" sz="1800" dirty="0">
              <a:solidFill>
                <a:srgbClr val="000000"/>
              </a:solidFill>
              <a:latin typeface="Arial (Body)"/>
            </a:endParaRPr>
          </a:p>
        </p:txBody>
      </p:sp>
      <p:graphicFrame>
        <p:nvGraphicFramePr>
          <p:cNvPr id="7" name="Object 6" descr="X to y = infinity."/>
          <p:cNvGraphicFramePr>
            <a:graphicFrameLocks noChangeAspect="1"/>
          </p:cNvGraphicFramePr>
          <p:nvPr>
            <p:extLst>
              <p:ext uri="{D42A27DB-BD31-4B8C-83A1-F6EECF244321}">
                <p14:modId xmlns:p14="http://schemas.microsoft.com/office/powerpoint/2010/main" val="2835401811"/>
              </p:ext>
            </p:extLst>
          </p:nvPr>
        </p:nvGraphicFramePr>
        <p:xfrm>
          <a:off x="5278004" y="2926041"/>
          <a:ext cx="1627408" cy="284336"/>
        </p:xfrm>
        <a:graphic>
          <a:graphicData uri="http://schemas.openxmlformats.org/presentationml/2006/ole">
            <mc:AlternateContent xmlns:mc="http://schemas.openxmlformats.org/markup-compatibility/2006">
              <mc:Choice xmlns:v="urn:schemas-microsoft-com:vml" Requires="v">
                <p:oleObj spid="_x0000_s3385" name="Equation" r:id="rId3" imgW="723600" imgH="203040" progId="Equation.DSMT4">
                  <p:embed/>
                </p:oleObj>
              </mc:Choice>
              <mc:Fallback>
                <p:oleObj name="Equation" r:id="rId3" imgW="723600" imgH="203040" progId="Equation.DSMT4">
                  <p:embed/>
                  <p:pic>
                    <p:nvPicPr>
                      <p:cNvPr id="0" name=""/>
                      <p:cNvPicPr/>
                      <p:nvPr/>
                    </p:nvPicPr>
                    <p:blipFill>
                      <a:blip r:embed="rId4"/>
                      <a:stretch>
                        <a:fillRect/>
                      </a:stretch>
                    </p:blipFill>
                    <p:spPr>
                      <a:xfrm>
                        <a:off x="5278004" y="2926041"/>
                        <a:ext cx="1627408" cy="284336"/>
                      </a:xfrm>
                      <a:prstGeom prst="rect">
                        <a:avLst/>
                      </a:prstGeom>
                    </p:spPr>
                  </p:pic>
                </p:oleObj>
              </mc:Fallback>
            </mc:AlternateContent>
          </a:graphicData>
        </a:graphic>
      </p:graphicFrame>
      <p:sp>
        <p:nvSpPr>
          <p:cNvPr id="8" name="Content Placeholder 7"/>
          <p:cNvSpPr>
            <a:spLocks noGrp="1"/>
          </p:cNvSpPr>
          <p:nvPr>
            <p:ph idx="14"/>
          </p:nvPr>
        </p:nvSpPr>
        <p:spPr>
          <a:xfrm>
            <a:off x="4996598" y="2799369"/>
            <a:ext cx="3601924" cy="2885151"/>
          </a:xfrm>
        </p:spPr>
        <p:txBody>
          <a:bodyPr/>
          <a:lstStyle/>
          <a:p>
            <a:pPr xmlns:a="http://schemas.openxmlformats.org/drawingml/2006/main" marL="261938" lvl="0" indent="1533525" eaLnBrk="0" fontAlgn="base" hangingPunct="0">
              <a:spcAft>
                <a:spcPct val="0"/>
              </a:spcAft>
              <a:buNone/>
            </a:pPr>
            <a:r xmlns:a="http://schemas.openxmlformats.org/drawingml/2006/main">
              <a:rPr lang="vi" sz="1800" dirty="0">
                <a:solidFill>
                  <a:srgbClr val="000000"/>
                </a:solidFill>
                <a:latin typeface="Arial (Body)"/>
              </a:rPr>
              <a:t>nếu không phải hàng xóm trực tiếp</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smtClean="0">
                <a:solidFill>
                  <a:srgbClr val="000000"/>
                </a:solidFill>
                <a:latin typeface="Arial (Body)"/>
              </a:rPr>
              <a:t>D(v </a:t>
            </a:r>
            <a:r xmlns:a="http://schemas.openxmlformats.org/drawingml/2006/main">
              <a:rPr lang="vi" sz="1800" b="1" dirty="0">
                <a:solidFill>
                  <a:srgbClr val="000000"/>
                </a:solidFill>
                <a:latin typeface="Arial (Body)"/>
              </a:rPr>
              <a:t>): </a:t>
            </a:r>
            <a:r xmlns:a="http://schemas.openxmlformats.org/drawingml/2006/main">
              <a:rPr lang="vi" sz="1800" dirty="0">
                <a:solidFill>
                  <a:srgbClr val="000000"/>
                </a:solidFill>
                <a:latin typeface="Arial (Body)"/>
              </a:rPr>
              <a:t>giá trị hiện tại của chi phí đường đi từ nguồn đến đích. v</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rPr>
              <a:t>p(v): </a:t>
            </a:r>
            <a:r xmlns:a="http://schemas.openxmlformats.org/drawingml/2006/main">
              <a:rPr lang="vi" sz="1800" dirty="0">
                <a:solidFill>
                  <a:srgbClr val="000000"/>
                </a:solidFill>
                <a:latin typeface="Arial (Body)"/>
              </a:rPr>
              <a:t>nút tiền nhiệm dọc theo đường dẫn từ nguồn tới v</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a:solidFill>
                  <a:srgbClr val="000000"/>
                </a:solidFill>
                <a:latin typeface="Arial (Body)"/>
              </a:rPr>
              <a:t>N </a:t>
            </a:r>
            <a:r xmlns:a="http://schemas.openxmlformats.org/drawingml/2006/main">
              <a:rPr lang="vi" sz="1800" b="1" dirty="0">
                <a:solidFill>
                  <a:srgbClr val="000000"/>
                </a:solidFill>
                <a:latin typeface="Arial (Body)"/>
                <a:cs typeface="Arial" charset="0"/>
              </a:rPr>
              <a:t>' </a:t>
            </a:r>
            <a:r xmlns:a="http://schemas.openxmlformats.org/drawingml/2006/main">
              <a:rPr lang="vi" sz="1800" b="1" dirty="0">
                <a:solidFill>
                  <a:srgbClr val="000000"/>
                </a:solidFill>
                <a:latin typeface="Arial (Body)"/>
              </a:rPr>
              <a:t>: </a:t>
            </a:r>
            <a:r xmlns:a="http://schemas.openxmlformats.org/drawingml/2006/main">
              <a:rPr lang="vi" sz="1800" dirty="0">
                <a:solidFill>
                  <a:srgbClr val="000000"/>
                </a:solidFill>
                <a:latin typeface="Arial (Body)"/>
              </a:rPr>
              <a:t>tập hợp các nút có đường dẫn chi phí thấp nhất đã </a:t>
            </a:r>
            <a:r xmlns:a="http://schemas.openxmlformats.org/drawingml/2006/main">
              <a:rPr lang="vi" sz="1800" dirty="0" smtClean="0">
                <a:solidFill>
                  <a:srgbClr val="000000"/>
                </a:solidFill>
                <a:latin typeface="Arial (Body)"/>
              </a:rPr>
              <a:t>biết rõ ràng</a:t>
            </a:r>
            <a:endParaRPr xmlns:a="http://schemas.openxmlformats.org/drawingml/2006/main" lang="en-US" sz="1800" dirty="0">
              <a:solidFill>
                <a:srgbClr val="000000"/>
              </a:solidFill>
              <a:latin typeface="Arial (Body)"/>
            </a:endParaRPr>
          </a:p>
        </p:txBody>
      </p:sp>
    </p:spTree>
    <p:extLst>
      <p:ext uri="{BB962C8B-B14F-4D97-AF65-F5344CB8AC3E}">
        <p14:creationId xmlns:p14="http://schemas.microsoft.com/office/powerpoint/2010/main" val="2913020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919"/>
            <a:ext cx="8229600" cy="707856"/>
          </a:xfrm>
        </p:spPr>
        <p:txBody>
          <a:bodyPr tIns="91425" anchor="ctr">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Thuật toán Dijsktra</a:t>
            </a:r>
            <a:endParaRPr xmlns:a="http://schemas.openxmlformats.org/drawingml/2006/main" lang="en-US" dirty="0">
              <a:latin typeface="Times New Roman" panose="02020603050405020304" pitchFamily="18" charset="0"/>
            </a:endParaRPr>
          </a:p>
        </p:txBody>
      </p:sp>
      <p:pic>
        <p:nvPicPr>
          <p:cNvPr id="3" name="Picture 2" descr="15 lines of code. Line 15 loops up to line 8. Code is as follows. Line 1. Initialization colon. Line 2. Indent. N quote = left brace u right brace. Line 3. Indent. for all nodes v. Line 4. Indent, indent. if v is a neighbor of u. Line 5. Indent, indent, indent. then D left parenthesis v right parenthesis = c left parenthesis u comma v right parenthesis. Line 6. Indent, indent. else D left parenthesis v right parenthesis = infinity symbol. Line 7. Blank. Line 8. Loop. Line 9. Indent. find w not in N quote such that D left parenthesis w right parenthesis is a minimum. Line 10. Indent. add w to N quote. Line 11. Indent. update D left parenthesis v right parenthesis for each neighbor v of w and not in N quote colon. Line 12. Indent, indent, indent. D left parenthesis v right parenthesis = min left parenthesis D left parenthesis v right parenthesis comma D left parenthesis w right parenthesis + c left parenthesis w comma v right parenthesis right parenthesis. Line 13. Indent. Forward slash asterisk new cost to v is either old cost to v or known. Line 14. Indent, indent. least path cost to w plus cost from w to v asterisk forward slash. Line 15. until N quote = 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660" y="1540730"/>
            <a:ext cx="5323306" cy="4540815"/>
          </a:xfrm>
          <a:prstGeom prst="rect">
            <a:avLst/>
          </a:prstGeom>
        </p:spPr>
      </p:pic>
    </p:spTree>
    <p:extLst>
      <p:ext uri="{BB962C8B-B14F-4D97-AF65-F5344CB8AC3E}">
        <p14:creationId xmlns:p14="http://schemas.microsoft.com/office/powerpoint/2010/main" val="3913776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lstStyle/>
          <a:p>
            <a:pPr xmlns:a="http://schemas.openxmlformats.org/drawingml/2006/main" lvl="0" eaLnBrk="0" fontAlgn="base" hangingPunct="0">
              <a:spcBef>
                <a:spcPct val="0"/>
              </a:spcBef>
              <a:spcAft>
                <a:spcPct val="0"/>
              </a:spcAft>
              <a:buClrTx/>
            </a:pPr>
            <a:r xmlns:a="http://schemas.openxmlformats.org/drawingml/2006/main">
              <a:rPr lang="vi" dirty="0">
                <a:latin typeface="Times New Roman" panose="02020603050405020304" pitchFamily="18" charset="0"/>
              </a:rPr>
              <a:t>Thuật toán Dijkstra: Ví dụ </a:t>
            </a:r>
            <a:r xmlns:a="http://schemas.openxmlformats.org/drawingml/2006/main">
              <a:rPr lang="vi" sz="2000" b="0" dirty="0" smtClean="0">
                <a:latin typeface="Times New Roman" panose="02020603050405020304" pitchFamily="18" charset="0"/>
              </a:rPr>
              <a:t>(1 </a:t>
            </a:r>
            <a:r xmlns:a="http://schemas.openxmlformats.org/drawingml/2006/main">
              <a:rPr lang="vi" sz="2000" b="0" dirty="0">
                <a:latin typeface="Times New Roman" panose="02020603050405020304" pitchFamily="18" charset="0"/>
              </a:rPr>
              <a:t>trên 2)</a:t>
            </a:r>
            <a:endParaRPr xmlns:a="http://schemas.openxmlformats.org/drawingml/2006/main" lang="en-US" dirty="0">
              <a:latin typeface="Times New Roman" panose="02020603050405020304" pitchFamily="18" charset="0"/>
            </a:endParaRPr>
          </a:p>
        </p:txBody>
      </p:sp>
      <p:pic>
        <p:nvPicPr>
          <p:cNvPr id="6" name="Picture 5" descr="A table has 6 rows and 7 columns. From left to right the columns are as follows. Step. N prime. D of v, p of v. D of w, p of w. D of x, p of x. D of y, p of y. D of z, p of z. Values in table are listed as follows. Row 1. Step, 0. N prime, u. D of v, 7, u. D of w, 3, u. This value is circled. D of x, 5, u. D of y, infinity. D of z, infinity. Row 2. Step, 1. N prime, u w. D of v, 6, w. D of x, 5, u. This value is circled. D of y, 11, w. D of z, infinity. Row 3. Step, 2. N prime, u w x. D of v, 6, w. This value is circled. D of y, 11, w. D of z, 14, x. Row 4. Step, 3. N prime, u w x v. D of y, 10, v. This value is circled. D of z, 14, x. Row 5. Step, 4. N prime, u w x v y. D of z, 12, y. This value is circled. Row 6. Step, 5. N prime, u w x v y z."/>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60" y="1858969"/>
            <a:ext cx="4442752" cy="2248631"/>
          </a:xfrm>
          <a:prstGeom prst="rect">
            <a:avLst/>
          </a:prstGeom>
        </p:spPr>
      </p:pic>
      <p:pic>
        <p:nvPicPr>
          <p:cNvPr id="5" name="Picture 4" descr="6 routers are connected with numbered links. 4 of them are arranged in a diamond shape. From the top moving clockwise, routers x, y, v, u. At the center is router w. To the right is router z. Router x. Link to w, 4. Link to y, 7. Link to z, 9. Router y. Link to z, 2. Link to w, a link with multiple wavelengths, 8. Router w. Link to v, 3. Router v. Link to y, 4. Link to u, 7. Router u. Link to x,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594" y="3326824"/>
            <a:ext cx="3051139" cy="2528715"/>
          </a:xfrm>
          <a:prstGeom prst="rect">
            <a:avLst/>
          </a:prstGeom>
        </p:spPr>
      </p:pic>
      <p:sp>
        <p:nvSpPr>
          <p:cNvPr id="3" name="Text Placeholder 2"/>
          <p:cNvSpPr>
            <a:spLocks noGrp="1"/>
          </p:cNvSpPr>
          <p:nvPr>
            <p:ph type="body" idx="1"/>
          </p:nvPr>
        </p:nvSpPr>
        <p:spPr>
          <a:xfrm>
            <a:off x="457200" y="4376057"/>
            <a:ext cx="3722914" cy="1665514"/>
          </a:xfrm>
        </p:spPr>
        <p:txBody>
          <a:bodyPr/>
          <a:lstStyle/>
          <a:p>
            <a:pPr xmlns:a="http://schemas.openxmlformats.org/drawingml/2006/main" marL="342900" indent="-342900">
              <a:lnSpc>
                <a:spcPct val="85000"/>
              </a:lnSpc>
              <a:spcBef>
                <a:spcPct val="20000"/>
              </a:spcBef>
              <a:buClr>
                <a:srgbClr val="000099"/>
              </a:buClr>
              <a:buSzPct val="65000"/>
              <a:buFont typeface="Wingdings" charset="0"/>
              <a:buNone/>
            </a:pPr>
            <a:r xmlns:a="http://schemas.openxmlformats.org/drawingml/2006/main">
              <a:rPr lang="vi" sz="1800" b="1" dirty="0">
                <a:solidFill>
                  <a:schemeClr val="tx1"/>
                </a:solidFill>
                <a:latin typeface="+mn-lt"/>
              </a:rPr>
              <a:t>ghi chú:</a:t>
            </a:r>
          </a:p>
          <a:p>
            <a:pPr xmlns:a="http://schemas.openxmlformats.org/drawingml/2006/main">
              <a:spcBef>
                <a:spcPts val="600"/>
              </a:spcBef>
              <a:buClr>
                <a:schemeClr val="tx2"/>
              </a:buClr>
            </a:pPr>
            <a:r xmlns:a="http://schemas.openxmlformats.org/drawingml/2006/main">
              <a:rPr lang="vi" sz="1800" dirty="0">
                <a:latin typeface="+mn-lt"/>
              </a:rPr>
              <a:t>xây dựng cây đường đi ngắn nhất bằng cách truy tìm các nút tiền nhiệm</a:t>
            </a:r>
          </a:p>
          <a:p>
            <a:pPr xmlns:a="http://schemas.openxmlformats.org/drawingml/2006/main">
              <a:spcBef>
                <a:spcPts val="600"/>
              </a:spcBef>
              <a:buClr>
                <a:schemeClr val="tx2"/>
              </a:buClr>
            </a:pPr>
            <a:r xmlns:a="http://schemas.openxmlformats.org/drawingml/2006/main">
              <a:rPr lang="vi" sz="1800" dirty="0">
                <a:latin typeface="+mn-lt"/>
              </a:rPr>
              <a:t>mối quan hệ có thể tồn tại (có thể bị phá vỡ tùy ý </a:t>
            </a:r>
            <a:r xmlns:a="http://schemas.openxmlformats.org/drawingml/2006/main">
              <a:rPr lang="vi" sz="1800" dirty="0" smtClean="0">
                <a:latin typeface="+mn-lt"/>
              </a:rPr>
              <a:t>)</a:t>
            </a:r>
            <a:endParaRPr xmlns:a="http://schemas.openxmlformats.org/drawingml/2006/main" lang="en-US" sz="1800" dirty="0">
              <a:latin typeface="+mn-lt"/>
            </a:endParaRPr>
          </a:p>
        </p:txBody>
      </p:sp>
    </p:spTree>
    <p:extLst>
      <p:ext uri="{BB962C8B-B14F-4D97-AF65-F5344CB8AC3E}">
        <p14:creationId xmlns:p14="http://schemas.microsoft.com/office/powerpoint/2010/main" val="4247703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783"/>
            <a:ext cx="8229600" cy="707856"/>
          </a:xfrm>
        </p:spPr>
        <p:txBody>
          <a:bodyPr tIns="91425" anchor="b">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Thuật toán Dijkstra: Một ví dụ khác</a:t>
            </a:r>
            <a:endParaRPr xmlns:a="http://schemas.openxmlformats.org/drawingml/2006/main" lang="en-US" dirty="0">
              <a:latin typeface="Times New Roman" panose="02020603050405020304" pitchFamily="18" charset="0"/>
            </a:endParaRPr>
          </a:p>
        </p:txBody>
      </p:sp>
      <p:pic>
        <p:nvPicPr>
          <p:cNvPr id="3" name="Picture 2" descr="A table has 6 rows and 7 columns. From left to right the column are as follows. Step. N prime. D of v, p of v. D of w, p of w. D of x, p of x. D of y, p of y. D of z, p of z. Some values point back to values in column N prime. Values in the table are listed as follows. Row 1. Step, 0. N prime, u. D of v, 2, u. D of 2, 5, u. D of x, 1, u. This value points to row 2, N prime, u x. Do of y, infinity. D of z, infinity. Row 2. Step, 1. N prime, u x. D of v, 2, u. D of w, 4, x. D of y, 2, x. This value points to row 3, N prime, u x y. D of z, infinity. Row 3. Step, 2. N prime, u x y. D of v, 2, u. This value points to row 4, N prime, u x y v. D of w, 3, y. D of z, 4, y. Row 4. Step, 3. N prime, u x y v. D of w, 3, y. This value points to row 5, N prime, u x y v w. D of z, 4, y. Row 5. Step, 4. N prime, u x y v w. D of z, 4, y. This value points to row 6, N prime, u x y v w z. Row 6. Step, 5. N prime, u x y v w z."/>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78" y="1544953"/>
            <a:ext cx="6921249" cy="1760250"/>
          </a:xfrm>
          <a:prstGeom prst="rect">
            <a:avLst/>
          </a:prstGeom>
        </p:spPr>
      </p:pic>
      <p:pic>
        <p:nvPicPr>
          <p:cNvPr id="92" name="Picture 9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5248670" y="3435730"/>
            <a:ext cx="2867741" cy="1945965"/>
          </a:xfrm>
          <a:prstGeom prst="rect">
            <a:avLst/>
          </a:prstGeom>
        </p:spPr>
      </p:pic>
      <p:sp>
        <p:nvSpPr>
          <p:cNvPr id="93" name="Text Placeholder 92"/>
          <p:cNvSpPr>
            <a:spLocks noGrp="1"/>
          </p:cNvSpPr>
          <p:nvPr>
            <p:ph type="body" idx="1"/>
          </p:nvPr>
        </p:nvSpPr>
        <p:spPr/>
        <p:txBody>
          <a:bodyPr/>
          <a:lstStyle/>
          <a:p>
            <a:r xmlns:a="http://schemas.openxmlformats.org/drawingml/2006/main">
              <a:rPr lang="vi" sz="1800" dirty="0" smtClean="0">
                <a:latin typeface="+mn-lt"/>
              </a:rPr>
              <a:t>* Xem các bài tập tương tác trực tuyến để biết thêm ví dụ: </a:t>
            </a:r>
            <a:r xmlns:a="http://schemas.openxmlformats.org/drawingml/2006/main" xmlns:r="http://schemas.openxmlformats.org/officeDocument/2006/relationships">
              <a:rPr lang="vi" sz="1800" dirty="0" smtClean="0">
                <a:latin typeface="+mn-lt"/>
                <a:hlinkClick r:id="rId4" tooltip="http://gaia.cs.umass.edu/kurose_ross/interactive/"/>
              </a:rPr>
              <a:t>http://gaia.cs.umass.edu/kurose_ross/interactive/</a:t>
            </a:r>
            <a:endParaRPr xmlns:a="http://schemas.openxmlformats.org/drawingml/2006/main" lang="en-US" sz="1800" dirty="0">
              <a:latin typeface="+mn-lt"/>
            </a:endParaRPr>
          </a:p>
        </p:txBody>
      </p:sp>
    </p:spTree>
    <p:extLst>
      <p:ext uri="{BB962C8B-B14F-4D97-AF65-F5344CB8AC3E}">
        <p14:creationId xmlns:p14="http://schemas.microsoft.com/office/powerpoint/2010/main" val="2596910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Thuật toán Dijkstra: Ví dụ </a:t>
            </a:r>
            <a:r xmlns:a="http://schemas.openxmlformats.org/drawingml/2006/main">
              <a:rPr lang="vi" sz="2000" b="0" dirty="0" smtClean="0">
                <a:latin typeface="Times New Roman" panose="02020603050405020304" pitchFamily="18" charset="0"/>
              </a:rPr>
              <a:t>(2 trên 2)</a:t>
            </a:r>
            <a:endParaRPr xmlns:a="http://schemas.openxmlformats.org/drawingml/2006/main" lang="en-US" sz="2000" b="0" dirty="0">
              <a:latin typeface="Times New Roman" panose="02020603050405020304" pitchFamily="18" charset="0"/>
            </a:endParaRPr>
          </a:p>
        </p:txBody>
      </p:sp>
      <p:sp>
        <p:nvSpPr>
          <p:cNvPr id="3" name="Content Placeholder 2"/>
          <p:cNvSpPr>
            <a:spLocks noGrp="1"/>
          </p:cNvSpPr>
          <p:nvPr>
            <p:ph type="body" idx="1"/>
          </p:nvPr>
        </p:nvSpPr>
        <p:spPr>
          <a:xfrm>
            <a:off x="457200" y="1600200"/>
            <a:ext cx="4678680" cy="553968"/>
          </a:xfrm>
        </p:spPr>
        <p:txBody>
          <a:bodyPr wrap="square" lIns="91425" tIns="91425" rIns="91425" bIns="91425">
            <a:spAutoFit/>
          </a:bodyPr>
          <a:lstStyle/>
          <a:p>
            <a:pPr xmlns:a="http://schemas.openxmlformats.org/drawingml/2006/main" marL="255651" indent="-255651" eaLnBrk="0" fontAlgn="base" hangingPunct="0">
              <a:spcAft>
                <a:spcPct val="0"/>
              </a:spcAft>
            </a:pPr>
            <a:r xmlns:a="http://schemas.openxmlformats.org/drawingml/2006/main">
              <a:rPr lang="vi" sz="2400" kern="1200" dirty="0" smtClean="0">
                <a:solidFill>
                  <a:srgbClr val="000000"/>
                </a:solidFill>
                <a:latin typeface="Arial (Body)"/>
              </a:rPr>
              <a:t>kết quả </a:t>
            </a:r>
            <a:r xmlns:a="http://schemas.openxmlformats.org/drawingml/2006/main">
              <a:rPr lang="vi" sz="2400" kern="1200" dirty="0">
                <a:solidFill>
                  <a:srgbClr val="000000"/>
                </a:solidFill>
                <a:latin typeface="Arial (Body)"/>
              </a:rPr>
              <a:t>trong u </a:t>
            </a:r>
            <a:r xmlns:a="http://schemas.openxmlformats.org/drawingml/2006/main">
              <a:rPr lang="vi" sz="2400" kern="1200" dirty="0" smtClean="0">
                <a:solidFill>
                  <a:srgbClr val="000000"/>
                </a:solidFill>
                <a:latin typeface="Arial (Body)"/>
              </a:rPr>
              <a:t>:</a:t>
            </a:r>
          </a:p>
        </p:txBody>
      </p:sp>
      <p:pic>
        <p:nvPicPr>
          <p:cNvPr id="84" name="Picture 83" descr="A diagram of 6 linked routers. 4 of the routers are arranged like a square. From the top left moving clockwise, the routers are as follows. V, w, y, x. The 2 remaining routers are on either side of the square. Left side, router u. Right side, router z. Router v, links to U. U, links to x. X, links to y. Y, links to w and z."/>
          <p:cNvPicPr>
            <a:picLocks noChangeAspect="1"/>
          </p:cNvPicPr>
          <p:nvPr/>
        </p:nvPicPr>
        <p:blipFill>
          <a:blip r:embed="rId2"/>
          <a:stretch>
            <a:fillRect/>
          </a:stretch>
        </p:blipFill>
        <p:spPr>
          <a:xfrm>
            <a:off x="4987653" y="1974456"/>
            <a:ext cx="3221264" cy="1415404"/>
          </a:xfrm>
          <a:prstGeom prst="rect">
            <a:avLst/>
          </a:prstGeom>
        </p:spPr>
      </p:pic>
      <p:sp>
        <p:nvSpPr>
          <p:cNvPr id="4" name="Content Placeholder 3"/>
          <p:cNvSpPr>
            <a:spLocks noGrp="1"/>
          </p:cNvSpPr>
          <p:nvPr>
            <p:ph type="body" idx="2"/>
          </p:nvPr>
        </p:nvSpPr>
        <p:spPr>
          <a:xfrm>
            <a:off x="457200" y="3474611"/>
            <a:ext cx="4960960" cy="553968"/>
          </a:xfrm>
        </p:spPr>
        <p:txBody>
          <a:bodyPr wrap="square" lIns="91425" tIns="91425" rIns="91425" bIns="91425">
            <a:spAutoFit/>
          </a:bodyPr>
          <a:lstStyle/>
          <a:p>
            <a:pPr xmlns:a="http://schemas.openxmlformats.org/drawingml/2006/main" marL="0" indent="0" eaLnBrk="0" fontAlgn="base" hangingPunct="0">
              <a:spcAft>
                <a:spcPct val="0"/>
              </a:spcAft>
              <a:buNone/>
            </a:pPr>
            <a:r xmlns:a="http://schemas.openxmlformats.org/drawingml/2006/main">
              <a:rPr lang="vi" sz="2400" kern="1200" dirty="0">
                <a:solidFill>
                  <a:srgbClr val="000000"/>
                </a:solidFill>
                <a:latin typeface="Arial (Body)"/>
              </a:rPr>
              <a:t>kết quả cây đường đi ngắn nhất từ u </a:t>
            </a:r>
            <a:r xmlns:a="http://schemas.openxmlformats.org/drawingml/2006/main">
              <a:rPr lang="vi" sz="2400" kern="1200" dirty="0" smtClean="0">
                <a:solidFill>
                  <a:srgbClr val="000000"/>
                </a:solidFill>
                <a:latin typeface="Arial (Body)"/>
              </a:rPr>
              <a:t>:</a:t>
            </a:r>
          </a:p>
        </p:txBody>
      </p:sp>
      <p:graphicFrame>
        <p:nvGraphicFramePr>
          <p:cNvPr id="7" name="Table 6"/>
          <p:cNvGraphicFramePr>
            <a:graphicFrameLocks noGrp="1"/>
          </p:cNvGraphicFramePr>
          <p:nvPr>
            <p:extLst>
              <p:ext uri="{D42A27DB-BD31-4B8C-83A1-F6EECF244321}">
                <p14:modId xmlns:p14="http://schemas.microsoft.com/office/powerpoint/2010/main" val="2210178414"/>
              </p:ext>
            </p:extLst>
          </p:nvPr>
        </p:nvGraphicFramePr>
        <p:xfrm>
          <a:off x="3220872" y="4113330"/>
          <a:ext cx="2197288" cy="2225040"/>
        </p:xfrm>
        <a:graphic>
          <a:graphicData uri="http://schemas.openxmlformats.org/drawingml/2006/table">
            <a:tbl>
              <a:tblPr firstRow="1" bandRow="1">
                <a:tableStyleId>{40F9630F-82C1-40B7-BC3A-925EFCFF5E92}</a:tableStyleId>
              </a:tblPr>
              <a:tblGrid>
                <a:gridCol w="1477225">
                  <a:extLst>
                    <a:ext uri="{9D8B030D-6E8A-4147-A177-3AD203B41FA5}">
                      <a16:colId xmlns:a16="http://schemas.microsoft.com/office/drawing/2014/main" val="894217611"/>
                    </a:ext>
                  </a:extLst>
                </a:gridCol>
                <a:gridCol w="720063">
                  <a:extLst>
                    <a:ext uri="{9D8B030D-6E8A-4147-A177-3AD203B41FA5}">
                      <a16:colId xmlns:a16="http://schemas.microsoft.com/office/drawing/2014/main" val="515084052"/>
                    </a:ext>
                  </a:extLst>
                </a:gridCol>
              </a:tblGrid>
              <a:tr h="370840">
                <a:tc>
                  <a:txBody>
                    <a:bodyPr/>
                    <a:lstStyle/>
                    <a:p>
                      <a:pPr xmlns:a="http://schemas.openxmlformats.org/drawingml/2006/main" marL="0" marR="0" indent="0" algn="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800" dirty="0" smtClean="0">
                          <a:latin typeface="+mn-lt"/>
                        </a:rPr>
                        <a:t>điểm đến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xmlns:a="http://schemas.openxmlformats.org/drawingml/2006/main" algn="r"/>
                      <a:r xmlns:a="http://schemas.openxmlformats.org/drawingml/2006/main">
                        <a:rPr lang="vi" sz="1800" dirty="0" smtClean="0">
                          <a:latin typeface="+mn-lt"/>
                        </a:rPr>
                        <a:t>liên kết</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8590548"/>
                  </a:ext>
                </a:extLst>
              </a:tr>
              <a:tr h="370840">
                <a:tc>
                  <a:txBody>
                    <a:bodyPr/>
                    <a:lstStyle/>
                    <a:p>
                      <a:pPr xmlns:a="http://schemas.openxmlformats.org/drawingml/2006/main" algn="r"/>
                      <a:r xmlns:a="http://schemas.openxmlformats.org/drawingml/2006/main">
                        <a:rPr lang="vi" sz="1800" dirty="0" smtClean="0">
                          <a:latin typeface="+mn-lt"/>
                        </a:rPr>
                        <a:t>V</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xmlns:a="http://schemas.openxmlformats.org/drawingml/2006/main" algn="r"/>
                      <a:r xmlns:a="http://schemas.openxmlformats.org/drawingml/2006/main">
                        <a:rPr lang="vi" sz="1800" dirty="0" smtClean="0">
                          <a:latin typeface="+mn-lt"/>
                        </a:rPr>
                        <a:t>(u, v)</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988703"/>
                  </a:ext>
                </a:extLst>
              </a:tr>
              <a:tr h="370840">
                <a:tc>
                  <a:txBody>
                    <a:bodyPr/>
                    <a:lstStyle/>
                    <a:p>
                      <a:pPr xmlns:a="http://schemas.openxmlformats.org/drawingml/2006/main" algn="r"/>
                      <a:r xmlns:a="http://schemas.openxmlformats.org/drawingml/2006/main">
                        <a:rPr lang="vi" sz="1800" dirty="0" smtClean="0">
                          <a:latin typeface="+mn-lt"/>
                        </a:rPr>
                        <a:t>X</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xmlns:a="http://schemas.openxmlformats.org/drawingml/2006/main" algn="r"/>
                      <a:r xmlns:a="http://schemas.openxmlformats.org/drawingml/2006/main">
                        <a:rPr lang="vi" sz="1800" dirty="0" smtClean="0">
                          <a:latin typeface="+mn-lt"/>
                        </a:rPr>
                        <a:t>(u,x)</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8067072"/>
                  </a:ext>
                </a:extLst>
              </a:tr>
              <a:tr h="370840">
                <a:tc>
                  <a:txBody>
                    <a:bodyPr/>
                    <a:lstStyle/>
                    <a:p>
                      <a:pPr xmlns:a="http://schemas.openxmlformats.org/drawingml/2006/main" algn="r"/>
                      <a:r xmlns:a="http://schemas.openxmlformats.org/drawingml/2006/main">
                        <a:rPr lang="vi" sz="1800" dirty="0" smtClean="0">
                          <a:latin typeface="+mn-lt"/>
                        </a:rPr>
                        <a:t>Y</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xmlns:a="http://schemas.openxmlformats.org/drawingml/2006/main" algn="r"/>
                      <a:r xmlns:a="http://schemas.openxmlformats.org/drawingml/2006/main">
                        <a:rPr lang="vi" sz="1800" dirty="0" smtClean="0">
                          <a:latin typeface="+mn-lt"/>
                        </a:rPr>
                        <a:t>(u,x)</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429398"/>
                  </a:ext>
                </a:extLst>
              </a:tr>
              <a:tr h="370840">
                <a:tc>
                  <a:txBody>
                    <a:bodyPr/>
                    <a:lstStyle/>
                    <a:p>
                      <a:pPr xmlns:a="http://schemas.openxmlformats.org/drawingml/2006/main" algn="r"/>
                      <a:r xmlns:a="http://schemas.openxmlformats.org/drawingml/2006/main">
                        <a:rPr lang="vi" sz="1800" dirty="0" smtClean="0">
                          <a:latin typeface="+mn-lt"/>
                        </a:rPr>
                        <a:t>W</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xmlns:a="http://schemas.openxmlformats.org/drawingml/2006/main" algn="r"/>
                      <a:r xmlns:a="http://schemas.openxmlformats.org/drawingml/2006/main">
                        <a:rPr lang="vi" sz="1800" dirty="0" smtClean="0">
                          <a:latin typeface="+mn-lt"/>
                        </a:rPr>
                        <a:t>(u,x)</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328066"/>
                  </a:ext>
                </a:extLst>
              </a:tr>
              <a:tr h="370840">
                <a:tc>
                  <a:txBody>
                    <a:bodyPr/>
                    <a:lstStyle/>
                    <a:p>
                      <a:pPr xmlns:a="http://schemas.openxmlformats.org/drawingml/2006/main" algn="r"/>
                      <a:r xmlns:a="http://schemas.openxmlformats.org/drawingml/2006/main">
                        <a:rPr lang="vi" sz="1800" dirty="0" smtClean="0">
                          <a:latin typeface="+mn-lt"/>
                        </a:rPr>
                        <a:t>z</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xmlns:a="http://schemas.openxmlformats.org/drawingml/2006/main" algn="r"/>
                      <a:r xmlns:a="http://schemas.openxmlformats.org/drawingml/2006/main">
                        <a:rPr lang="vi" sz="1800" dirty="0" smtClean="0">
                          <a:latin typeface="+mn-lt"/>
                        </a:rPr>
                        <a:t>(u,x)</a:t>
                      </a:r>
                      <a:endParaRPr xmlns:a="http://schemas.openxmlformats.org/drawingml/2006/main"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572464"/>
                  </a:ext>
                </a:extLst>
              </a:tr>
            </a:tbl>
          </a:graphicData>
        </a:graphic>
      </p:graphicFrame>
    </p:spTree>
    <p:extLst>
      <p:ext uri="{BB962C8B-B14F-4D97-AF65-F5344CB8AC3E}">
        <p14:creationId xmlns:p14="http://schemas.microsoft.com/office/powerpoint/2010/main" val="2353150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a:spLocks noGrp="1"/>
          </p:cNvSpPr>
          <p:nvPr>
            <p:ph type="title"/>
          </p:nvPr>
        </p:nvSpPr>
        <p:spPr>
          <a:xfrm>
            <a:off x="457200" y="228600"/>
            <a:ext cx="8229600" cy="1066799"/>
          </a:xfrm>
        </p:spPr>
        <p:txBody>
          <a:bodyPr anchor="b"/>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Thuật toán Dijkstra, Thảo luận </a:t>
            </a:r>
            <a:r xmlns:a="http://schemas.openxmlformats.org/drawingml/2006/main">
              <a:rPr lang="vi" sz="2000" b="0" dirty="0" smtClean="0">
                <a:latin typeface="Times New Roman" panose="02020603050405020304" pitchFamily="18" charset="0"/>
              </a:rPr>
              <a:t>(1 trên 2)</a:t>
            </a:r>
            <a:endParaRPr xmlns:a="http://schemas.openxmlformats.org/drawingml/2006/main" lang="en-US" sz="2000" b="0" dirty="0">
              <a:latin typeface="Times New Roman" panose="02020603050405020304" pitchFamily="18" charset="0"/>
            </a:endParaRPr>
          </a:p>
        </p:txBody>
      </p:sp>
      <p:sp>
        <p:nvSpPr>
          <p:cNvPr id="3" name="Content Placeholder 2"/>
          <p:cNvSpPr>
            <a:spLocks noGrp="1"/>
          </p:cNvSpPr>
          <p:nvPr>
            <p:ph idx="1"/>
          </p:nvPr>
        </p:nvSpPr>
        <p:spPr>
          <a:xfrm>
            <a:off x="457200" y="1600200"/>
            <a:ext cx="8229600" cy="1677352"/>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dirty="0">
                <a:solidFill>
                  <a:srgbClr val="000000"/>
                </a:solidFill>
                <a:latin typeface="Arial (Body)"/>
                <a:cs typeface="+mn-cs"/>
              </a:rPr>
              <a:t>độ phức tạp của thuật toán </a:t>
            </a:r>
            <a:r xmlns:a="http://schemas.openxmlformats.org/drawingml/2006/main">
              <a:rPr lang="vi" sz="2400" i="1" dirty="0">
                <a:solidFill>
                  <a:srgbClr val="000000"/>
                </a:solidFill>
                <a:latin typeface="Arial (Body)"/>
                <a:cs typeface="+mn-cs"/>
              </a:rPr>
              <a:t>: </a:t>
            </a:r>
            <a:r xmlns:a="http://schemas.openxmlformats.org/drawingml/2006/main">
              <a:rPr lang="vi" sz="2400" dirty="0">
                <a:solidFill>
                  <a:srgbClr val="000000"/>
                </a:solidFill>
                <a:latin typeface="Arial (Body)"/>
                <a:cs typeface="+mn-cs"/>
              </a:rPr>
              <a:t>n nút</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mỗi lần lặp: cần kiểm tra tất cả các nút, w, không có trong </a:t>
            </a:r>
            <a:r xmlns:a="http://schemas.openxmlformats.org/drawingml/2006/main">
              <a:rPr lang="vi" sz="2400" dirty="0" smtClean="0">
                <a:solidFill>
                  <a:srgbClr val="000000"/>
                </a:solidFill>
                <a:latin typeface="Arial (Body)"/>
                <a:cs typeface="+mn-cs"/>
              </a:rPr>
              <a:t>N</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 </a:t>
            </a:r>
          </a:p>
        </p:txBody>
      </p:sp>
      <p:graphicFrame>
        <p:nvGraphicFramePr>
          <p:cNvPr id="19" name="Object 18" descr="N left parenthesis n + 1 right parenthesis forward slash 2 comparisons colon O left parenthesis n squared right parenthesis."/>
          <p:cNvGraphicFramePr>
            <a:graphicFrameLocks noChangeAspect="1"/>
          </p:cNvGraphicFramePr>
          <p:nvPr>
            <p:extLst>
              <p:ext uri="{D42A27DB-BD31-4B8C-83A1-F6EECF244321}">
                <p14:modId xmlns:p14="http://schemas.microsoft.com/office/powerpoint/2010/main" val="1088857364"/>
              </p:ext>
            </p:extLst>
          </p:nvPr>
        </p:nvGraphicFramePr>
        <p:xfrm>
          <a:off x="775220" y="2720740"/>
          <a:ext cx="4362469" cy="599842"/>
        </p:xfrm>
        <a:graphic>
          <a:graphicData uri="http://schemas.openxmlformats.org/presentationml/2006/ole">
            <mc:AlternateContent xmlns:mc="http://schemas.openxmlformats.org/markup-compatibility/2006">
              <mc:Choice xmlns:v="urn:schemas-microsoft-com:vml" Requires="v">
                <p:oleObj spid="_x0000_s4397" name="Equation" r:id="rId3" imgW="2031840" imgH="279360" progId="Equation.DSMT4">
                  <p:embed/>
                </p:oleObj>
              </mc:Choice>
              <mc:Fallback>
                <p:oleObj name="Equation" r:id="rId3" imgW="2031840" imgH="279360" progId="Equation.DSMT4">
                  <p:embed/>
                  <p:pic>
                    <p:nvPicPr>
                      <p:cNvPr id="0" name=""/>
                      <p:cNvPicPr/>
                      <p:nvPr/>
                    </p:nvPicPr>
                    <p:blipFill>
                      <a:blip r:embed="rId4"/>
                      <a:stretch>
                        <a:fillRect/>
                      </a:stretch>
                    </p:blipFill>
                    <p:spPr>
                      <a:xfrm>
                        <a:off x="775220" y="2720740"/>
                        <a:ext cx="4362469" cy="599842"/>
                      </a:xfrm>
                      <a:prstGeom prst="rect">
                        <a:avLst/>
                      </a:prstGeom>
                    </p:spPr>
                  </p:pic>
                </p:oleObj>
              </mc:Fallback>
            </mc:AlternateContent>
          </a:graphicData>
        </a:graphic>
      </p:graphicFrame>
      <p:sp>
        <p:nvSpPr>
          <p:cNvPr id="15" name="Content Placeholder 14"/>
          <p:cNvSpPr>
            <a:spLocks noGrp="1"/>
          </p:cNvSpPr>
          <p:nvPr>
            <p:ph idx="14"/>
          </p:nvPr>
        </p:nvSpPr>
        <p:spPr>
          <a:xfrm>
            <a:off x="457200" y="3355272"/>
            <a:ext cx="8100204" cy="1767774"/>
          </a:xfrm>
        </p:spPr>
        <p:txBody>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rPr>
              <a:t>triển khai hiệu quả hơn có thể: O(nlogn)</a:t>
            </a:r>
          </a:p>
          <a:p>
            <a:pPr xmlns:a="http://schemas.openxmlformats.org/drawingml/2006/main" marL="0" lvl="0" indent="0" eaLnBrk="0" fontAlgn="base" hangingPunct="0">
              <a:spcAft>
                <a:spcPct val="0"/>
              </a:spcAft>
              <a:buNone/>
              <a:defRPr/>
            </a:pPr>
            <a:r xmlns:a="http://schemas.openxmlformats.org/drawingml/2006/main">
              <a:rPr lang="vi" sz="2400" b="1" dirty="0">
                <a:solidFill>
                  <a:srgbClr val="000000"/>
                </a:solidFill>
                <a:latin typeface="Arial (Body)"/>
              </a:rPr>
              <a:t>dao động có thể:</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rPr>
              <a:t>ví dụ: chi phí liên kết hỗ trợ bằng với lưu lượng được thực hiện </a:t>
            </a:r>
            <a:r xmlns:a="http://schemas.openxmlformats.org/drawingml/2006/main">
              <a:rPr lang="vi" sz="2400" dirty="0" smtClean="0">
                <a:solidFill>
                  <a:srgbClr val="000000"/>
                </a:solidFill>
                <a:latin typeface="Arial (Body)"/>
              </a:rPr>
              <a:t>:</a:t>
            </a:r>
            <a:endParaRPr xmlns:a="http://schemas.openxmlformats.org/drawingml/2006/main" lang="en-US" sz="2400" dirty="0">
              <a:solidFill>
                <a:srgbClr val="000000"/>
              </a:solidFill>
              <a:latin typeface="Arial (Body)"/>
            </a:endParaRPr>
          </a:p>
        </p:txBody>
      </p:sp>
    </p:spTree>
    <p:extLst>
      <p:ext uri="{BB962C8B-B14F-4D97-AF65-F5344CB8AC3E}">
        <p14:creationId xmlns:p14="http://schemas.microsoft.com/office/powerpoint/2010/main" val="3382250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Thuật toán Dijkstra, Thảo luận </a:t>
            </a:r>
            <a:r xmlns:a="http://schemas.openxmlformats.org/drawingml/2006/main">
              <a:rPr lang="vi" sz="2000" b="0" dirty="0" smtClean="0">
                <a:latin typeface="Times New Roman" panose="02020603050405020304" pitchFamily="18" charset="0"/>
              </a:rPr>
              <a:t>(2 trên 2)</a:t>
            </a:r>
            <a:endParaRPr xmlns:a="http://schemas.openxmlformats.org/drawingml/2006/main" lang="en-US" sz="2000" b="0" dirty="0">
              <a:latin typeface="Times New Roman" panose="02020603050405020304" pitchFamily="18" charset="0"/>
            </a:endParaRPr>
          </a:p>
        </p:txBody>
      </p:sp>
      <p:pic>
        <p:nvPicPr>
          <p:cNvPr id="5" name="Picture 4" descr="There are 4 similar diagrams. Each one links 4 routers arranged in a diamond shape. From top moving clockwise the routers are as follows. A, B, C, D. Arrows from below point to routers B, C, and D. All links between routers are labeled. Each diagram highlights some of these links. Diagram 1, initially. B. Link to A, 1 + e. Link to C, 0. D. Link to A, 1. Diagram 2, given these costs, find new routing, resulting in new costs. B. Link to C, 1, 0. C. Link to D, 1 + e, 0. D. Link to A, 2 + e. Diagram 3, given these costs, find new routing, resulting in new costs. A. Link to B, 2 + e. B. Link t C, 0, 1 + e. C. Link to D, 0, 1. Diagram 4, given these costs, find new routing, resulting in new costs. B. Link to C, 1, 0. C. Link to D, 1 + e, 0. D. Link to A, 2 + 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352190"/>
            <a:ext cx="8229602" cy="2205872"/>
          </a:xfrm>
          <a:prstGeom prst="rect">
            <a:avLst/>
          </a:prstGeom>
        </p:spPr>
      </p:pic>
    </p:spTree>
    <p:extLst>
      <p:ext uri="{BB962C8B-B14F-4D97-AF65-F5344CB8AC3E}">
        <p14:creationId xmlns:p14="http://schemas.microsoft.com/office/powerpoint/2010/main" val="774974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Chương 5: Mặt phẳng điều khiển tầng mạng</a:t>
            </a:r>
            <a:endParaRPr xmlns:a="http://schemas.openxmlformats.org/drawingml/2006/main" lang="en-US" dirty="0">
              <a:latin typeface="Times New Roman" panose="02020603050405020304" pitchFamily="18" charset="0"/>
              <a:cs typeface="+mj-cs"/>
            </a:endParaRPr>
          </a:p>
        </p:txBody>
      </p:sp>
      <p:sp>
        <p:nvSpPr>
          <p:cNvPr id="3" name="Text Placeholder 2"/>
          <p:cNvSpPr>
            <a:spLocks noGrp="1"/>
          </p:cNvSpPr>
          <p:nvPr>
            <p:ph type="body" idx="1"/>
          </p:nvPr>
        </p:nvSpPr>
        <p:spPr>
          <a:xfrm>
            <a:off x="457200" y="1600200"/>
            <a:ext cx="7840639" cy="2985402"/>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200" b="1" dirty="0">
                <a:solidFill>
                  <a:srgbClr val="000000"/>
                </a:solidFill>
                <a:latin typeface="Arial (Body)"/>
                <a:cs typeface="+mn-cs"/>
              </a:rPr>
              <a:t>của chương </a:t>
            </a:r>
            <a:r xmlns:a="http://schemas.openxmlformats.org/drawingml/2006/main">
              <a:rPr lang="vi" sz="2200" b="1" dirty="0" smtClean="0">
                <a:solidFill>
                  <a:srgbClr val="000000"/>
                </a:solidFill>
                <a:latin typeface="Arial (Body)"/>
                <a:cs typeface="+mn-cs"/>
              </a:rPr>
              <a:t>:</a:t>
            </a:r>
            <a:r xmlns:a="http://schemas.openxmlformats.org/drawingml/2006/main">
              <a:rPr lang="vi" sz="2200" i="1" dirty="0" smtClean="0">
                <a:solidFill>
                  <a:srgbClr val="000000"/>
                </a:solidFill>
                <a:latin typeface="Arial (Body)"/>
                <a:cs typeface="+mn-cs"/>
              </a:rPr>
              <a:t> </a:t>
            </a:r>
            <a:r xmlns:a="http://schemas.openxmlformats.org/drawingml/2006/main">
              <a:rPr lang="vi" sz="2200" dirty="0" smtClean="0">
                <a:solidFill>
                  <a:srgbClr val="000000"/>
                </a:solidFill>
                <a:latin typeface="Arial (Body)"/>
                <a:cs typeface="+mn-cs"/>
              </a:rPr>
              <a:t>hiểu </a:t>
            </a:r>
            <a:r xmlns:a="http://schemas.openxmlformats.org/drawingml/2006/main">
              <a:rPr lang="vi" sz="2200" dirty="0">
                <a:solidFill>
                  <a:srgbClr val="000000"/>
                </a:solidFill>
                <a:latin typeface="Arial (Body)"/>
                <a:cs typeface="+mn-cs"/>
              </a:rPr>
              <a:t>các nguyên tắc đằng sau mặt phẳng điều khiển mạng</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cs typeface="+mn-cs"/>
              </a:rPr>
              <a:t>thuật toán định tuyến truyền thống</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smtClean="0">
                <a:solidFill>
                  <a:srgbClr val="000000"/>
                </a:solidFill>
                <a:latin typeface="Arial (Body)"/>
                <a:cs typeface="+mn-cs"/>
              </a:rPr>
              <a:t>S</a:t>
            </a:r>
            <a:r xmlns:a="http://schemas.openxmlformats.org/drawingml/2006/main">
              <a:rPr lang="vi" sz="100" dirty="0" smtClean="0">
                <a:solidFill>
                  <a:srgbClr val="000000"/>
                </a:solidFill>
                <a:latin typeface="Arial (Body)"/>
                <a:cs typeface="+mn-cs"/>
              </a:rPr>
              <a:t> </a:t>
            </a:r>
            <a:r xmlns:a="http://schemas.openxmlformats.org/drawingml/2006/main">
              <a:rPr lang="vi" sz="2200" dirty="0" smtClean="0">
                <a:solidFill>
                  <a:srgbClr val="000000"/>
                </a:solidFill>
                <a:latin typeface="Arial (Body)"/>
                <a:cs typeface="+mn-cs"/>
              </a:rPr>
              <a:t>Đ.</a:t>
            </a:r>
            <a:r xmlns:a="http://schemas.openxmlformats.org/drawingml/2006/main">
              <a:rPr lang="vi" sz="100" dirty="0" smtClean="0">
                <a:solidFill>
                  <a:srgbClr val="000000"/>
                </a:solidFill>
                <a:latin typeface="Arial (Body)"/>
                <a:cs typeface="+mn-cs"/>
              </a:rPr>
              <a:t> </a:t>
            </a:r>
            <a:r xmlns:a="http://schemas.openxmlformats.org/drawingml/2006/main">
              <a:rPr lang="vi" sz="2200" dirty="0" smtClean="0">
                <a:solidFill>
                  <a:srgbClr val="000000"/>
                </a:solidFill>
                <a:latin typeface="Arial (Body)"/>
                <a:cs typeface="+mn-cs"/>
              </a:rPr>
              <a:t>bộ điều khiển N</a:t>
            </a:r>
            <a:endParaRPr xmlns:a="http://schemas.openxmlformats.org/drawingml/2006/main" lang="en-US" sz="2200" dirty="0">
              <a:solidFill>
                <a:srgbClr val="000000"/>
              </a:solidFill>
              <a:latin typeface="Arial (Body)"/>
              <a:cs typeface="+mn-cs"/>
            </a:endParaRP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rPr>
              <a:t>Giao thức Thông báo Kiểm soát Internet</a:t>
            </a:r>
            <a:endParaRPr xmlns:a="http://schemas.openxmlformats.org/drawingml/2006/main" lang="en-US" sz="2200" dirty="0">
              <a:solidFill>
                <a:srgbClr val="000000"/>
              </a:solidFill>
              <a:latin typeface="Arial (Body)"/>
              <a:cs typeface="+mn-cs"/>
            </a:endParaRP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smtClean="0">
                <a:solidFill>
                  <a:srgbClr val="000000"/>
                </a:solidFill>
                <a:latin typeface="Arial (Body)"/>
                <a:cs typeface="+mn-cs"/>
              </a:rPr>
              <a:t>quản lý </a:t>
            </a:r>
            <a:endParaRPr xmlns:a="http://schemas.openxmlformats.org/drawingml/2006/main" lang="en-US" sz="2200" dirty="0">
              <a:solidFill>
                <a:srgbClr val="000000"/>
              </a:solidFill>
              <a:latin typeface="Arial (Body)"/>
              <a:cs typeface="+mn-cs"/>
            </a:endParaRPr>
            <a:r xmlns:a="http://schemas.openxmlformats.org/drawingml/2006/main">
              <a:rPr lang="vi" sz="2200" dirty="0">
                <a:solidFill>
                  <a:srgbClr val="000000"/>
                </a:solidFill>
                <a:latin typeface="Arial (Body)"/>
                <a:cs typeface="+mn-cs"/>
              </a:rPr>
              <a:t>mạng</a:t>
            </a:r>
          </a:p>
        </p:txBody>
      </p:sp>
      <p:sp>
        <p:nvSpPr>
          <p:cNvPr id="4" name="Text Placeholder 3"/>
          <p:cNvSpPr>
            <a:spLocks noGrp="1"/>
          </p:cNvSpPr>
          <p:nvPr>
            <p:ph type="body" idx="2"/>
          </p:nvPr>
        </p:nvSpPr>
        <p:spPr>
          <a:xfrm>
            <a:off x="457200" y="4832208"/>
            <a:ext cx="8229600" cy="1445823"/>
          </a:xfrm>
        </p:spPr>
        <p:txBody>
          <a:bodyPr/>
          <a:lstStyle/>
          <a:p>
            <a:pPr xmlns:a="http://schemas.openxmlformats.org/drawingml/2006/main" marL="0" lvl="0" indent="0" eaLnBrk="0" fontAlgn="base" hangingPunct="0">
              <a:spcAft>
                <a:spcPct val="0"/>
              </a:spcAft>
              <a:buNone/>
              <a:defRPr/>
            </a:pPr>
            <a:r xmlns:a="http://schemas.openxmlformats.org/drawingml/2006/main">
              <a:rPr lang="vi" sz="2200" dirty="0">
                <a:solidFill>
                  <a:srgbClr val="000000"/>
                </a:solidFill>
                <a:latin typeface="Arial (Body)"/>
              </a:rPr>
              <a:t>và khởi tạo, thực hiện chúng trên Internet:</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rPr>
              <a:t>Ô</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S</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P</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F, B</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g</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P, OpenFlow, O</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Đ.</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L và O</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N</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Ô</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bộ điều khiển S, tôi</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C</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m</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P, S</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N</a:t>
            </a:r>
            <a:r xmlns:a="http://schemas.openxmlformats.org/drawingml/2006/main">
              <a:rPr lang="vi" sz="100" dirty="0">
                <a:solidFill>
                  <a:srgbClr val="000000"/>
                </a:solidFill>
                <a:latin typeface="Arial (Body)"/>
              </a:rPr>
              <a:t> </a:t>
            </a:r>
            <a:r xmlns:a="http://schemas.openxmlformats.org/drawingml/2006/main">
              <a:rPr lang="vi" sz="2200" dirty="0">
                <a:solidFill>
                  <a:srgbClr val="000000"/>
                </a:solidFill>
                <a:latin typeface="Arial (Body)"/>
              </a:rPr>
              <a:t>m</a:t>
            </a:r>
            <a:r xmlns:a="http://schemas.openxmlformats.org/drawingml/2006/main">
              <a:rPr lang="vi" sz="100" dirty="0">
                <a:solidFill>
                  <a:srgbClr val="000000"/>
                </a:solidFill>
                <a:latin typeface="Arial (Body)"/>
              </a:rPr>
              <a:t> </a:t>
            </a:r>
            <a:r xmlns:a="http://schemas.openxmlformats.org/drawingml/2006/main">
              <a:rPr lang="vi" sz="2200" dirty="0" smtClean="0">
                <a:solidFill>
                  <a:srgbClr val="000000"/>
                </a:solidFill>
                <a:latin typeface="Arial (Body)"/>
              </a:rPr>
              <a:t>P</a:t>
            </a:r>
            <a:endParaRPr xmlns:a="http://schemas.openxmlformats.org/drawingml/2006/main" lang="en-US" sz="2200" dirty="0">
              <a:solidFill>
                <a:srgbClr val="000000"/>
              </a:solidFill>
              <a:latin typeface="Arial (Body)"/>
            </a:endParaRPr>
          </a:p>
        </p:txBody>
      </p:sp>
    </p:spTree>
    <p:extLst>
      <p:ext uri="{BB962C8B-B14F-4D97-AF65-F5344CB8AC3E}">
        <p14:creationId xmlns:p14="http://schemas.microsoft.com/office/powerpoint/2010/main" val="2509933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(4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600200"/>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a:t>
            </a:r>
            <a:r xmlns:a="http://schemas.openxmlformats.org/drawingml/2006/main">
              <a:rPr lang="vi" sz="2200" dirty="0">
                <a:latin typeface="+mn-lt"/>
              </a:rPr>
              <a:t> </a:t>
            </a:r>
            <a:r xmlns:a="http://schemas.openxmlformats.org/drawingml/2006/main">
              <a:rPr lang="vi" sz="2200" b="1"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b="1"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Tái bút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2945295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Thuật toán vectơ khoảng cách </a:t>
            </a:r>
            <a:r xmlns:a="http://schemas.openxmlformats.org/drawingml/2006/main">
              <a:rPr lang="vi" sz="2000" b="0" dirty="0" smtClean="0">
                <a:latin typeface="Times New Roman" panose="02020603050405020304" pitchFamily="18" charset="0"/>
                <a:cs typeface="+mj-cs"/>
              </a:rPr>
              <a:t>(1 trên 6)</a:t>
            </a:r>
            <a:endParaRPr xmlns:a="http://schemas.openxmlformats.org/drawingml/2006/main" lang="en-US" sz="2000" b="0" dirty="0">
              <a:latin typeface="Times New Roman" panose="02020603050405020304" pitchFamily="18" charset="0"/>
              <a:cs typeface="+mj-cs"/>
            </a:endParaRPr>
          </a:p>
        </p:txBody>
      </p:sp>
      <p:sp>
        <p:nvSpPr>
          <p:cNvPr id="3" name="Content Placeholder 2"/>
          <p:cNvSpPr>
            <a:spLocks noGrp="1"/>
          </p:cNvSpPr>
          <p:nvPr>
            <p:ph idx="1"/>
          </p:nvPr>
        </p:nvSpPr>
        <p:spPr>
          <a:xfrm>
            <a:off x="484414" y="1600200"/>
            <a:ext cx="7953375" cy="553968"/>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rPr>
              <a:t>Phương trình Bellman-Ford (lập trình động </a:t>
            </a:r>
            <a:r xmlns:a="http://schemas.openxmlformats.org/drawingml/2006/main">
              <a:rPr lang="vi" sz="2400" b="1" dirty="0" smtClean="0">
                <a:solidFill>
                  <a:srgbClr val="000000"/>
                </a:solidFill>
                <a:latin typeface="Arial (Body)"/>
              </a:rPr>
              <a:t>)</a:t>
            </a:r>
            <a:endParaRPr xmlns:a="http://schemas.openxmlformats.org/drawingml/2006/main" lang="en-US" sz="2400" b="1" dirty="0">
              <a:solidFill>
                <a:srgbClr val="000000"/>
              </a:solidFill>
              <a:latin typeface="Arial (Body)"/>
            </a:endParaRPr>
          </a:p>
        </p:txBody>
      </p:sp>
      <p:pic>
        <p:nvPicPr>
          <p:cNvPr id="5" name="Picture 4" descr="Let d sub x left parenthesis y right parenthesis colon = cost of least minus cost path from x to y, then, d sub x left parenthesis y right parenthesis = min left brace c left parenthesis x comma v right parenthesis + d sub v left parenthesis y right parenthesis right brace. Min = taken over all neighbors v of x. c = cost to neighbor v. d sub v = cost from neighbor v to destination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14" y="2637611"/>
            <a:ext cx="6760669" cy="3084026"/>
          </a:xfrm>
          <a:prstGeom prst="rect">
            <a:avLst/>
          </a:prstGeom>
        </p:spPr>
      </p:pic>
    </p:spTree>
    <p:extLst>
      <p:ext uri="{BB962C8B-B14F-4D97-AF65-F5344CB8AC3E}">
        <p14:creationId xmlns:p14="http://schemas.microsoft.com/office/powerpoint/2010/main" val="687922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Ví dụ Bellman-Ford</a:t>
            </a:r>
            <a:endParaRPr xmlns:a="http://schemas.openxmlformats.org/drawingml/2006/main" lang="en-US" dirty="0">
              <a:latin typeface="Times New Roman" panose="02020603050405020304" pitchFamily="18" charset="0"/>
              <a:cs typeface="+mj-cs"/>
            </a:endParaRPr>
          </a:p>
        </p:txBody>
      </p:sp>
      <p:pic>
        <p:nvPicPr>
          <p:cNvPr id="82" name="Picture 8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464024" y="1559695"/>
            <a:ext cx="3268864" cy="2218157"/>
          </a:xfrm>
          <a:prstGeom prst="rect">
            <a:avLst/>
          </a:prstGeom>
        </p:spPr>
      </p:pic>
      <p:graphicFrame>
        <p:nvGraphicFramePr>
          <p:cNvPr id="7" name="Object 6" descr="Clearly, d sub v left parenthesis z right parenthesis = 5, d sub x left parenthesis z right parenthesis = 3, d sub w left parenthesis z right parenthesis = 3."/>
          <p:cNvGraphicFramePr>
            <a:graphicFrameLocks noChangeAspect="1"/>
          </p:cNvGraphicFramePr>
          <p:nvPr>
            <p:extLst>
              <p:ext uri="{D42A27DB-BD31-4B8C-83A1-F6EECF244321}">
                <p14:modId xmlns:p14="http://schemas.microsoft.com/office/powerpoint/2010/main" val="4137751339"/>
              </p:ext>
            </p:extLst>
          </p:nvPr>
        </p:nvGraphicFramePr>
        <p:xfrm>
          <a:off x="4150436" y="1619272"/>
          <a:ext cx="4416425" cy="457200"/>
        </p:xfrm>
        <a:graphic>
          <a:graphicData uri="http://schemas.openxmlformats.org/presentationml/2006/ole">
            <mc:AlternateContent xmlns:mc="http://schemas.openxmlformats.org/markup-compatibility/2006">
              <mc:Choice xmlns:v="urn:schemas-microsoft-com:vml" Requires="v">
                <p:oleObj spid="_x0000_s6738" name="Equation" r:id="rId4" imgW="2450880" imgH="253800" progId="Equation.DSMT4">
                  <p:embed/>
                </p:oleObj>
              </mc:Choice>
              <mc:Fallback>
                <p:oleObj name="Equation" r:id="rId4" imgW="2450880" imgH="253800" progId="Equation.DSMT4">
                  <p:embed/>
                  <p:pic>
                    <p:nvPicPr>
                      <p:cNvPr id="0" name=""/>
                      <p:cNvPicPr/>
                      <p:nvPr/>
                    </p:nvPicPr>
                    <p:blipFill>
                      <a:blip r:embed="rId5"/>
                      <a:stretch>
                        <a:fillRect/>
                      </a:stretch>
                    </p:blipFill>
                    <p:spPr>
                      <a:xfrm>
                        <a:off x="4150436" y="1619272"/>
                        <a:ext cx="4416425" cy="457200"/>
                      </a:xfrm>
                      <a:prstGeom prst="rect">
                        <a:avLst/>
                      </a:prstGeom>
                    </p:spPr>
                  </p:pic>
                </p:oleObj>
              </mc:Fallback>
            </mc:AlternateContent>
          </a:graphicData>
        </a:graphic>
      </p:graphicFrame>
      <p:sp>
        <p:nvSpPr>
          <p:cNvPr id="4" name="Content Placeholder 3"/>
          <p:cNvSpPr>
            <a:spLocks noGrp="1"/>
          </p:cNvSpPr>
          <p:nvPr>
            <p:ph idx="13"/>
          </p:nvPr>
        </p:nvSpPr>
        <p:spPr>
          <a:xfrm>
            <a:off x="4197208" y="2176362"/>
            <a:ext cx="3697176" cy="49241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kern="1200" dirty="0" smtClean="0">
                <a:solidFill>
                  <a:srgbClr val="000000"/>
                </a:solidFill>
                <a:latin typeface="Arial (Body)"/>
              </a:rPr>
              <a:t>b</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Phương trình F </a:t>
            </a:r>
            <a:r xmlns:a="http://schemas.openxmlformats.org/drawingml/2006/main">
              <a:rPr lang="vi" sz="2000" kern="1200" dirty="0">
                <a:solidFill>
                  <a:srgbClr val="000000"/>
                </a:solidFill>
                <a:latin typeface="Arial (Body)"/>
              </a:rPr>
              <a:t>cho biết:</a:t>
            </a:r>
          </a:p>
        </p:txBody>
      </p:sp>
      <p:graphicFrame>
        <p:nvGraphicFramePr>
          <p:cNvPr id="3" name="Object 2" descr="D sub u of z = min left brace c of u, v + d sub v of z, c of u, x + d sub x of z, c of u, w + d sub w of z right brace. Equals min left brace 2 + 5, 1 + 3, 5 + 3 right brace. Equals 4."/>
          <p:cNvGraphicFramePr>
            <a:graphicFrameLocks noChangeAspect="1"/>
          </p:cNvGraphicFramePr>
          <p:nvPr>
            <p:extLst>
              <p:ext uri="{D42A27DB-BD31-4B8C-83A1-F6EECF244321}">
                <p14:modId xmlns:p14="http://schemas.microsoft.com/office/powerpoint/2010/main" val="2769037049"/>
              </p:ext>
            </p:extLst>
          </p:nvPr>
        </p:nvGraphicFramePr>
        <p:xfrm>
          <a:off x="4637921" y="2821688"/>
          <a:ext cx="3227959" cy="2324128"/>
        </p:xfrm>
        <a:graphic>
          <a:graphicData uri="http://schemas.openxmlformats.org/presentationml/2006/ole">
            <mc:AlternateContent xmlns:mc="http://schemas.openxmlformats.org/markup-compatibility/2006">
              <mc:Choice xmlns:v="urn:schemas-microsoft-com:vml" Requires="v">
                <p:oleObj spid="_x0000_s6739" name="Equation" r:id="rId6" imgW="1904760" imgH="1371600" progId="Equation.DSMT4">
                  <p:embed/>
                </p:oleObj>
              </mc:Choice>
              <mc:Fallback>
                <p:oleObj name="Equation" r:id="rId6" imgW="1904760" imgH="1371600" progId="Equation.DSMT4">
                  <p:embed/>
                  <p:pic>
                    <p:nvPicPr>
                      <p:cNvPr id="0" name=""/>
                      <p:cNvPicPr/>
                      <p:nvPr/>
                    </p:nvPicPr>
                    <p:blipFill>
                      <a:blip r:embed="rId7"/>
                      <a:stretch>
                        <a:fillRect/>
                      </a:stretch>
                    </p:blipFill>
                    <p:spPr>
                      <a:xfrm>
                        <a:off x="4637921" y="2821688"/>
                        <a:ext cx="3227959" cy="2324128"/>
                      </a:xfrm>
                      <a:prstGeom prst="rect">
                        <a:avLst/>
                      </a:prstGeom>
                    </p:spPr>
                  </p:pic>
                </p:oleObj>
              </mc:Fallback>
            </mc:AlternateContent>
          </a:graphicData>
        </a:graphic>
      </p:graphicFrame>
      <p:sp>
        <p:nvSpPr>
          <p:cNvPr id="6" name="Content Placeholder 5"/>
          <p:cNvSpPr>
            <a:spLocks noGrp="1"/>
          </p:cNvSpPr>
          <p:nvPr>
            <p:ph sz="quarter" idx="15"/>
          </p:nvPr>
        </p:nvSpPr>
        <p:spPr>
          <a:xfrm>
            <a:off x="457200" y="5252481"/>
            <a:ext cx="8109661" cy="92329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rPr>
              <a:t>nút đạt được giá trị tối thiểu là </a:t>
            </a:r>
            <a:r xmlns:a="http://schemas.openxmlformats.org/drawingml/2006/main">
              <a:rPr lang="vi" sz="2400" kern="1200" dirty="0" smtClean="0">
                <a:solidFill>
                  <a:srgbClr val="000000"/>
                </a:solidFill>
                <a:latin typeface="Arial (Body)"/>
              </a:rPr>
              <a:t>chặng tiếp theo </a:t>
            </a:r>
            <a:r xmlns:a="http://schemas.openxmlformats.org/drawingml/2006/main">
              <a:rPr lang="vi" sz="2400" kern="1200" dirty="0">
                <a:solidFill>
                  <a:srgbClr val="000000"/>
                </a:solidFill>
                <a:latin typeface="Arial (Body)"/>
              </a:rPr>
              <a:t>trong đường đi ngắn nhất, được sử dụng trong</a:t>
            </a:r>
            <a:r xmlns:a="http://schemas.openxmlformats.org/drawingml/2006/main">
              <a:rPr lang="vi" sz="2400" kern="1200" dirty="0">
                <a:solidFill>
                  <a:srgbClr val="000000"/>
                </a:solidFill>
                <a:latin typeface="Arial (Body)"/>
                <a:ea typeface="MS Mincho" charset="0"/>
                <a:cs typeface="MS Mincho" charset="0"/>
              </a:rPr>
              <a:t> </a:t>
            </a:r>
            <a:r xmlns:a="http://schemas.openxmlformats.org/drawingml/2006/main">
              <a:rPr lang="vi" sz="2400" kern="1200" dirty="0">
                <a:solidFill>
                  <a:srgbClr val="000000"/>
                </a:solidFill>
                <a:latin typeface="Arial (Body)"/>
              </a:rPr>
              <a:t>bảng chuyển tiếp</a:t>
            </a:r>
          </a:p>
        </p:txBody>
      </p:sp>
    </p:spTree>
    <p:extLst>
      <p:ext uri="{BB962C8B-B14F-4D97-AF65-F5344CB8AC3E}">
        <p14:creationId xmlns:p14="http://schemas.microsoft.com/office/powerpoint/2010/main" val="1632760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Thuật toán vectơ khoảng cách </a:t>
            </a:r>
            <a:r xmlns:a="http://schemas.openxmlformats.org/drawingml/2006/main">
              <a:rPr lang="vi" sz="2000" b="0" dirty="0" smtClean="0">
                <a:latin typeface="Times New Roman" panose="02020603050405020304" pitchFamily="18" charset="0"/>
                <a:cs typeface="+mj-cs"/>
              </a:rPr>
              <a:t>(2 trên 6)</a:t>
            </a:r>
            <a:endParaRPr xmlns:a="http://schemas.openxmlformats.org/drawingml/2006/main" lang="en-US" sz="2000" b="0" dirty="0">
              <a:latin typeface="Times New Roman" panose="02020603050405020304" pitchFamily="18" charset="0"/>
              <a:cs typeface="+mj-cs"/>
            </a:endParaRP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xmlns:a="http://schemas.openxmlformats.org/drawingml/2006/main" lvl="0" indent="-256032"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rPr>
              <a:t> </a:t>
            </a:r>
            <a:endParaRPr xmlns:a="http://schemas.openxmlformats.org/drawingml/2006/main" lang="en-US" sz="2400" dirty="0">
              <a:solidFill>
                <a:srgbClr val="000000"/>
              </a:solidFill>
              <a:latin typeface="Arial (Body)"/>
            </a:endParaRPr>
          </a:p>
        </p:txBody>
      </p:sp>
      <p:graphicFrame>
        <p:nvGraphicFramePr>
          <p:cNvPr id="7" name="Object 6" descr="D sub x left parenthesis y right parenthesis."/>
          <p:cNvGraphicFramePr>
            <a:graphicFrameLocks noChangeAspect="1"/>
          </p:cNvGraphicFramePr>
          <p:nvPr>
            <p:extLst>
              <p:ext uri="{D42A27DB-BD31-4B8C-83A1-F6EECF244321}">
                <p14:modId xmlns:p14="http://schemas.microsoft.com/office/powerpoint/2010/main" val="2129705550"/>
              </p:ext>
            </p:extLst>
          </p:nvPr>
        </p:nvGraphicFramePr>
        <p:xfrm>
          <a:off x="848318" y="1672396"/>
          <a:ext cx="922337" cy="409575"/>
        </p:xfrm>
        <a:graphic>
          <a:graphicData uri="http://schemas.openxmlformats.org/presentationml/2006/ole">
            <mc:AlternateContent xmlns:mc="http://schemas.openxmlformats.org/markup-compatibility/2006">
              <mc:Choice xmlns:v="urn:schemas-microsoft-com:vml" Requires="v">
                <p:oleObj spid="_x0000_s8055" name="Equation" r:id="rId3" imgW="571320" imgH="253800" progId="Equation.DSMT4">
                  <p:embed/>
                </p:oleObj>
              </mc:Choice>
              <mc:Fallback>
                <p:oleObj name="Equation" r:id="rId3" imgW="571320" imgH="253800" progId="Equation.DSMT4">
                  <p:embed/>
                  <p:pic>
                    <p:nvPicPr>
                      <p:cNvPr id="0" name=""/>
                      <p:cNvPicPr/>
                      <p:nvPr/>
                    </p:nvPicPr>
                    <p:blipFill>
                      <a:blip r:embed="rId4"/>
                      <a:stretch>
                        <a:fillRect/>
                      </a:stretch>
                    </p:blipFill>
                    <p:spPr>
                      <a:xfrm>
                        <a:off x="848318" y="1672396"/>
                        <a:ext cx="922337" cy="409575"/>
                      </a:xfrm>
                      <a:prstGeom prst="rect">
                        <a:avLst/>
                      </a:prstGeom>
                    </p:spPr>
                  </p:pic>
                </p:oleObj>
              </mc:Fallback>
            </mc:AlternateContent>
          </a:graphicData>
        </a:graphic>
      </p:graphicFrame>
      <p:sp>
        <p:nvSpPr>
          <p:cNvPr id="5" name="Content Placeholder 4"/>
          <p:cNvSpPr>
            <a:spLocks noGrp="1"/>
          </p:cNvSpPr>
          <p:nvPr>
            <p:ph idx="14"/>
          </p:nvPr>
        </p:nvSpPr>
        <p:spPr>
          <a:xfrm>
            <a:off x="457200" y="1580008"/>
            <a:ext cx="8056131" cy="910647"/>
          </a:xfrm>
        </p:spPr>
        <p:txBody>
          <a:bodyPr/>
          <a:lstStyle/>
          <a:p>
            <a:pPr xmlns:a="http://schemas.openxmlformats.org/drawingml/2006/main" marL="1309688" lvl="0" indent="0" eaLnBrk="0" fontAlgn="base" hangingPunct="0">
              <a:spcAft>
                <a:spcPct val="0"/>
              </a:spcAft>
              <a:buNone/>
            </a:pPr>
            <a:r xmlns:a="http://schemas.openxmlformats.org/drawingml/2006/main">
              <a:rPr lang="vi" sz="2400" dirty="0">
                <a:solidFill>
                  <a:srgbClr val="000000"/>
                </a:solidFill>
                <a:latin typeface="Arial (Body)"/>
              </a:rPr>
              <a:t>ước tính chi phí tối thiểu từ x đến </a:t>
            </a:r>
            <a:r xmlns:a="http://schemas.openxmlformats.org/drawingml/2006/main">
              <a:rPr lang="vi" sz="2400" dirty="0" smtClean="0">
                <a:solidFill>
                  <a:srgbClr val="000000"/>
                </a:solidFill>
                <a:latin typeface="Arial (Body)"/>
              </a:rPr>
              <a:t>y</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rPr>
              <a:t>x duy trì vectơ khoảng cách</a:t>
            </a:r>
            <a:endParaRPr xmlns:a="http://schemas.openxmlformats.org/drawingml/2006/main" lang="en-US" sz="2400" dirty="0">
              <a:solidFill>
                <a:srgbClr val="000000"/>
              </a:solidFill>
              <a:latin typeface="Arial (Body)"/>
            </a:endParaRPr>
          </a:p>
        </p:txBody>
      </p:sp>
      <p:graphicFrame>
        <p:nvGraphicFramePr>
          <p:cNvPr id="8" name="Object 7" descr="D sub x = left bracket D sub x left parenthesis y right parenthesis colon y is an element of N right bracket."/>
          <p:cNvGraphicFramePr>
            <a:graphicFrameLocks noChangeAspect="1"/>
          </p:cNvGraphicFramePr>
          <p:nvPr>
            <p:extLst>
              <p:ext uri="{D42A27DB-BD31-4B8C-83A1-F6EECF244321}">
                <p14:modId xmlns:p14="http://schemas.microsoft.com/office/powerpoint/2010/main" val="2583320009"/>
              </p:ext>
            </p:extLst>
          </p:nvPr>
        </p:nvGraphicFramePr>
        <p:xfrm>
          <a:off x="5176887" y="2081971"/>
          <a:ext cx="2383074" cy="467783"/>
        </p:xfrm>
        <a:graphic>
          <a:graphicData uri="http://schemas.openxmlformats.org/presentationml/2006/ole">
            <mc:AlternateContent xmlns:mc="http://schemas.openxmlformats.org/markup-compatibility/2006">
              <mc:Choice xmlns:v="urn:schemas-microsoft-com:vml" Requires="v">
                <p:oleObj spid="_x0000_s8056" name="Equation" r:id="rId5" imgW="1422360" imgH="279360" progId="Equation.DSMT4">
                  <p:embed/>
                </p:oleObj>
              </mc:Choice>
              <mc:Fallback>
                <p:oleObj name="Equation" r:id="rId5" imgW="1422360" imgH="279360" progId="Equation.DSMT4">
                  <p:embed/>
                  <p:pic>
                    <p:nvPicPr>
                      <p:cNvPr id="0" name=""/>
                      <p:cNvPicPr/>
                      <p:nvPr/>
                    </p:nvPicPr>
                    <p:blipFill>
                      <a:blip r:embed="rId6"/>
                      <a:stretch>
                        <a:fillRect/>
                      </a:stretch>
                    </p:blipFill>
                    <p:spPr>
                      <a:xfrm>
                        <a:off x="5176887" y="2081971"/>
                        <a:ext cx="2383074" cy="467783"/>
                      </a:xfrm>
                      <a:prstGeom prst="rect">
                        <a:avLst/>
                      </a:prstGeom>
                    </p:spPr>
                  </p:pic>
                </p:oleObj>
              </mc:Fallback>
            </mc:AlternateContent>
          </a:graphicData>
        </a:graphic>
      </p:graphicFrame>
      <p:sp>
        <p:nvSpPr>
          <p:cNvPr id="4" name="Content Placeholder 3"/>
          <p:cNvSpPr>
            <a:spLocks noGrp="1"/>
          </p:cNvSpPr>
          <p:nvPr>
            <p:ph idx="13"/>
          </p:nvPr>
        </p:nvSpPr>
        <p:spPr>
          <a:xfrm>
            <a:off x="473720" y="2807083"/>
            <a:ext cx="8229600" cy="1809367"/>
          </a:xfrm>
        </p:spPr>
        <p:txBody>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rPr>
              <a:t>nút x:</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rPr>
              <a:t>biết chi phí cho mỗi </a:t>
            </a:r>
            <a:r xmlns:a="http://schemas.openxmlformats.org/drawingml/2006/main">
              <a:rPr lang="vi" sz="2400" dirty="0" smtClean="0">
                <a:solidFill>
                  <a:srgbClr val="000000"/>
                </a:solidFill>
                <a:latin typeface="+mn-lt"/>
              </a:rPr>
              <a:t>hàng xóm v: </a:t>
            </a:r>
            <a:r xmlns:a="http://schemas.openxmlformats.org/drawingml/2006/main">
              <a:rPr lang="vi" sz="2400" b="1" dirty="0" smtClean="0">
                <a:solidFill>
                  <a:srgbClr val="000000"/>
                </a:solidFill>
                <a:latin typeface="+mn-lt"/>
              </a:rPr>
              <a:t>c(x,v)</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mn-lt"/>
              </a:rPr>
              <a:t>duy trì các </a:t>
            </a:r>
            <a:r xmlns:a="http://schemas.openxmlformats.org/drawingml/2006/main">
              <a:rPr lang="vi" altLang="ja-JP" sz="2400" dirty="0">
                <a:solidFill>
                  <a:srgbClr val="000000"/>
                </a:solidFill>
                <a:latin typeface="+mn-lt"/>
              </a:rPr>
              <a:t>vectơ khoảng cách </a:t>
            </a:r>
            <a:r xmlns:a="http://schemas.openxmlformats.org/drawingml/2006/main">
              <a:rPr lang="vi" altLang="ja-JP" sz="2400" dirty="0" smtClean="0">
                <a:solidFill>
                  <a:srgbClr val="000000"/>
                </a:solidFill>
                <a:latin typeface="+mn-lt"/>
              </a:rPr>
              <a:t>của các </a:t>
            </a:r>
            <a:r xmlns:a="http://schemas.openxmlformats.org/drawingml/2006/main">
              <a:rPr lang="vi" sz="2400" dirty="0" smtClean="0">
                <a:solidFill>
                  <a:srgbClr val="000000"/>
                </a:solidFill>
                <a:latin typeface="+mn-lt"/>
              </a:rPr>
              <a:t>lân cận của nó. </a:t>
            </a:r>
            <a:r xmlns:a="http://schemas.openxmlformats.org/drawingml/2006/main">
              <a:rPr lang="vi" altLang="ja-JP" sz="2400" dirty="0">
                <a:solidFill>
                  <a:srgbClr val="000000"/>
                </a:solidFill>
                <a:latin typeface="+mn-lt"/>
              </a:rPr>
              <a:t>Đối với mỗi hàng xóm v, x duy trì</a:t>
            </a:r>
            <a:endParaRPr xmlns:a="http://schemas.openxmlformats.org/drawingml/2006/main" lang="en-US" sz="2400" dirty="0">
              <a:latin typeface="+mn-lt"/>
            </a:endParaRPr>
          </a:p>
        </p:txBody>
      </p:sp>
      <p:graphicFrame>
        <p:nvGraphicFramePr>
          <p:cNvPr id="9" name="Object 8" descr="D sub v = left bracket D sub v left parenthesis y right parenthesis colon y is an element of N right bracket."/>
          <p:cNvGraphicFramePr>
            <a:graphicFrameLocks noChangeAspect="1"/>
          </p:cNvGraphicFramePr>
          <p:nvPr>
            <p:extLst>
              <p:ext uri="{D42A27DB-BD31-4B8C-83A1-F6EECF244321}">
                <p14:modId xmlns:p14="http://schemas.microsoft.com/office/powerpoint/2010/main" val="3831082924"/>
              </p:ext>
            </p:extLst>
          </p:nvPr>
        </p:nvGraphicFramePr>
        <p:xfrm>
          <a:off x="4558352" y="4137665"/>
          <a:ext cx="2330450" cy="465138"/>
        </p:xfrm>
        <a:graphic>
          <a:graphicData uri="http://schemas.openxmlformats.org/presentationml/2006/ole">
            <mc:AlternateContent xmlns:mc="http://schemas.openxmlformats.org/markup-compatibility/2006">
              <mc:Choice xmlns:v="urn:schemas-microsoft-com:vml" Requires="v">
                <p:oleObj spid="_x0000_s8057" name="Equation" r:id="rId7" imgW="1396800" imgH="279360" progId="Equation.DSMT4">
                  <p:embed/>
                </p:oleObj>
              </mc:Choice>
              <mc:Fallback>
                <p:oleObj name="Equation" r:id="rId7" imgW="1396800" imgH="279360" progId="Equation.DSMT4">
                  <p:embed/>
                  <p:pic>
                    <p:nvPicPr>
                      <p:cNvPr id="0" name=""/>
                      <p:cNvPicPr/>
                      <p:nvPr/>
                    </p:nvPicPr>
                    <p:blipFill>
                      <a:blip r:embed="rId8"/>
                      <a:stretch>
                        <a:fillRect/>
                      </a:stretch>
                    </p:blipFill>
                    <p:spPr>
                      <a:xfrm>
                        <a:off x="4558352" y="4137665"/>
                        <a:ext cx="2330450" cy="465138"/>
                      </a:xfrm>
                      <a:prstGeom prst="rect">
                        <a:avLst/>
                      </a:prstGeom>
                    </p:spPr>
                  </p:pic>
                </p:oleObj>
              </mc:Fallback>
            </mc:AlternateContent>
          </a:graphicData>
        </a:graphic>
      </p:graphicFrame>
    </p:spTree>
    <p:extLst>
      <p:ext uri="{BB962C8B-B14F-4D97-AF65-F5344CB8AC3E}">
        <p14:creationId xmlns:p14="http://schemas.microsoft.com/office/powerpoint/2010/main" val="3233988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Thuật toán vectơ khoảng cách </a:t>
            </a:r>
            <a:r xmlns:a="http://schemas.openxmlformats.org/drawingml/2006/main">
              <a:rPr lang="vi" sz="2000" b="0" dirty="0" smtClean="0">
                <a:latin typeface="Times New Roman" panose="02020603050405020304" pitchFamily="18" charset="0"/>
                <a:cs typeface="+mj-cs"/>
              </a:rPr>
              <a:t>(3 trên 6)</a:t>
            </a:r>
            <a:endParaRPr xmlns:a="http://schemas.openxmlformats.org/drawingml/2006/main" lang="en-US" sz="2000" b="0" dirty="0">
              <a:latin typeface="Times New Roman" panose="02020603050405020304" pitchFamily="18" charset="0"/>
              <a:cs typeface="+mj-cs"/>
            </a:endParaRPr>
          </a:p>
        </p:txBody>
      </p:sp>
      <p:sp>
        <p:nvSpPr>
          <p:cNvPr id="3" name="Content Placeholder 2"/>
          <p:cNvSpPr>
            <a:spLocks noGrp="1"/>
          </p:cNvSpPr>
          <p:nvPr>
            <p:ph idx="1"/>
          </p:nvPr>
        </p:nvSpPr>
        <p:spPr>
          <a:xfrm>
            <a:off x="457200" y="1600200"/>
            <a:ext cx="7554036" cy="2416016"/>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dirty="0">
                <a:solidFill>
                  <a:srgbClr val="000000"/>
                </a:solidFill>
                <a:latin typeface="Arial (Body)"/>
                <a:cs typeface="+mn-cs"/>
              </a:rPr>
              <a:t>chính </a:t>
            </a:r>
            <a:r xmlns:a="http://schemas.openxmlformats.org/drawingml/2006/main">
              <a:rPr lang="vi" sz="2400" b="1" dirty="0" smtClean="0">
                <a:solidFill>
                  <a:srgbClr val="000000"/>
                </a:solidFill>
                <a:latin typeface="Arial (Body)"/>
                <a:cs typeface="+mn-cs"/>
              </a:rPr>
              <a:t>:</a:t>
            </a:r>
            <a:endParaRPr xmlns:a="http://schemas.openxmlformats.org/drawingml/2006/main" lang="en-US" sz="2400" b="1" dirty="0">
              <a:solidFill>
                <a:srgbClr val="000000"/>
              </a:solidFill>
              <a:latin typeface="Arial (Body)"/>
              <a:cs typeface="+mn-cs"/>
            </a:endParaRP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theo thời gian, mỗi nút sẽ gửi ước tính vectơ khoảng cách của riêng mình cho các nút lân cận</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khi x nhận </a:t>
            </a:r>
            <a:r xmlns:a="http://schemas.openxmlformats.org/drawingml/2006/main">
              <a:rPr lang="vi" sz="2400" dirty="0" smtClean="0">
                <a:solidFill>
                  <a:srgbClr val="000000"/>
                </a:solidFill>
                <a:latin typeface="Arial (Body)"/>
                <a:cs typeface="+mn-cs"/>
              </a:rPr>
              <a:t>D mới</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Ước tính V </a:t>
            </a:r>
            <a:r xmlns:a="http://schemas.openxmlformats.org/drawingml/2006/main">
              <a:rPr lang="vi" sz="2400" dirty="0">
                <a:solidFill>
                  <a:srgbClr val="000000"/>
                </a:solidFill>
                <a:latin typeface="Arial (Body)"/>
                <a:cs typeface="+mn-cs"/>
              </a:rPr>
              <a:t>từ hàng xóm, nó cập nhật </a:t>
            </a:r>
            <a:r xmlns:a="http://schemas.openxmlformats.org/drawingml/2006/main">
              <a:rPr lang="vi" sz="2400" dirty="0" smtClean="0">
                <a:solidFill>
                  <a:srgbClr val="000000"/>
                </a:solidFill>
                <a:latin typeface="Arial (Body)"/>
                <a:cs typeface="+mn-cs"/>
              </a:rPr>
              <a:t>D của chính nó</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V sử dụng B</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Phương trình F </a:t>
            </a:r>
            <a:r xmlns:a="http://schemas.openxmlformats.org/drawingml/2006/main">
              <a:rPr lang="vi" sz="2400" dirty="0">
                <a:solidFill>
                  <a:srgbClr val="000000"/>
                </a:solidFill>
                <a:latin typeface="Arial (Body)"/>
                <a:cs typeface="+mn-cs"/>
              </a:rPr>
              <a:t>:</a:t>
            </a:r>
          </a:p>
        </p:txBody>
      </p:sp>
      <p:graphicFrame>
        <p:nvGraphicFramePr>
          <p:cNvPr id="6" name="Object 5" descr="D sub x left parenthesis y right parenthesis left pointing arrow min sub v left brace c left parenthesis x comma v right parenthesis + D sub v left parenthesis y right parenthesis right brace, for each node y is an element of N."/>
          <p:cNvGraphicFramePr>
            <a:graphicFrameLocks noChangeAspect="1"/>
          </p:cNvGraphicFramePr>
          <p:nvPr>
            <p:extLst>
              <p:ext uri="{D42A27DB-BD31-4B8C-83A1-F6EECF244321}">
                <p14:modId xmlns:p14="http://schemas.microsoft.com/office/powerpoint/2010/main" val="866814389"/>
              </p:ext>
            </p:extLst>
          </p:nvPr>
        </p:nvGraphicFramePr>
        <p:xfrm>
          <a:off x="1387475" y="4186238"/>
          <a:ext cx="5770563" cy="384175"/>
        </p:xfrm>
        <a:graphic>
          <a:graphicData uri="http://schemas.openxmlformats.org/presentationml/2006/ole">
            <mc:AlternateContent xmlns:mc="http://schemas.openxmlformats.org/markup-compatibility/2006">
              <mc:Choice xmlns:v="urn:schemas-microsoft-com:vml" Requires="v">
                <p:oleObj spid="_x0000_s8958" name="Equation" r:id="rId3" imgW="3441600" imgH="228600" progId="Equation.DSMT4">
                  <p:embed/>
                </p:oleObj>
              </mc:Choice>
              <mc:Fallback>
                <p:oleObj name="Equation" r:id="rId3" imgW="3441600" imgH="228600" progId="Equation.DSMT4">
                  <p:embed/>
                  <p:pic>
                    <p:nvPicPr>
                      <p:cNvPr id="0" name=""/>
                      <p:cNvPicPr/>
                      <p:nvPr/>
                    </p:nvPicPr>
                    <p:blipFill>
                      <a:blip r:embed="rId4"/>
                      <a:stretch>
                        <a:fillRect/>
                      </a:stretch>
                    </p:blipFill>
                    <p:spPr>
                      <a:xfrm>
                        <a:off x="1387475" y="4186238"/>
                        <a:ext cx="5770563" cy="384175"/>
                      </a:xfrm>
                      <a:prstGeom prst="rect">
                        <a:avLst/>
                      </a:prstGeom>
                    </p:spPr>
                  </p:pic>
                </p:oleObj>
              </mc:Fallback>
            </mc:AlternateContent>
          </a:graphicData>
        </a:graphic>
      </p:graphicFrame>
      <p:sp>
        <p:nvSpPr>
          <p:cNvPr id="5" name="Content Placeholder 4"/>
          <p:cNvSpPr>
            <a:spLocks noGrp="1"/>
          </p:cNvSpPr>
          <p:nvPr>
            <p:ph idx="14"/>
          </p:nvPr>
        </p:nvSpPr>
        <p:spPr>
          <a:xfrm>
            <a:off x="459001" y="4710182"/>
            <a:ext cx="6485198" cy="553968"/>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Arial (Body)"/>
              </a:rPr>
              <a:t>trong điều kiện tự nhiên nhỏ, </a:t>
            </a:r>
            <a:r xmlns:a="http://schemas.openxmlformats.org/drawingml/2006/main">
              <a:rPr lang="vi" sz="2400" kern="1200" dirty="0" smtClean="0">
                <a:solidFill>
                  <a:srgbClr val="000000"/>
                </a:solidFill>
                <a:latin typeface="Arial (Body)"/>
              </a:rPr>
              <a:t>ước tính</a:t>
            </a:r>
            <a:endParaRPr xmlns:a="http://schemas.openxmlformats.org/drawingml/2006/main" lang="en-US" sz="2400" kern="1200" dirty="0">
              <a:solidFill>
                <a:srgbClr val="000000"/>
              </a:solidFill>
              <a:latin typeface="Arial (Body)"/>
            </a:endParaRPr>
          </a:p>
        </p:txBody>
      </p:sp>
      <p:graphicFrame>
        <p:nvGraphicFramePr>
          <p:cNvPr id="9" name="Object 8" descr="D sub x left parenthesis y right parenthesis converge to the actual least cost d sub x left parenthesis y right parenthesis."/>
          <p:cNvGraphicFramePr>
            <a:graphicFrameLocks noChangeAspect="1"/>
          </p:cNvGraphicFramePr>
          <p:nvPr>
            <p:extLst>
              <p:ext uri="{D42A27DB-BD31-4B8C-83A1-F6EECF244321}">
                <p14:modId xmlns:p14="http://schemas.microsoft.com/office/powerpoint/2010/main" val="737986540"/>
              </p:ext>
            </p:extLst>
          </p:nvPr>
        </p:nvGraphicFramePr>
        <p:xfrm>
          <a:off x="6944199" y="4813300"/>
          <a:ext cx="768350" cy="450850"/>
        </p:xfrm>
        <a:graphic>
          <a:graphicData uri="http://schemas.openxmlformats.org/presentationml/2006/ole">
            <mc:AlternateContent xmlns:mc="http://schemas.openxmlformats.org/markup-compatibility/2006">
              <mc:Choice xmlns:v="urn:schemas-microsoft-com:vml" Requires="v">
                <p:oleObj spid="_x0000_s8959" name="Equation" r:id="rId5" imgW="431640" imgH="253800" progId="Equation.DSMT4">
                  <p:embed/>
                </p:oleObj>
              </mc:Choice>
              <mc:Fallback>
                <p:oleObj name="Equation" r:id="rId5" imgW="431640" imgH="253800" progId="Equation.DSMT4">
                  <p:embed/>
                  <p:pic>
                    <p:nvPicPr>
                      <p:cNvPr id="0" name=""/>
                      <p:cNvPicPr/>
                      <p:nvPr/>
                    </p:nvPicPr>
                    <p:blipFill>
                      <a:blip r:embed="rId6"/>
                      <a:stretch>
                        <a:fillRect/>
                      </a:stretch>
                    </p:blipFill>
                    <p:spPr>
                      <a:xfrm>
                        <a:off x="6944199" y="4813300"/>
                        <a:ext cx="768350" cy="4508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Content Placeholder 3"/>
              <p:cNvSpPr>
                <a:spLocks noGrp="1"/>
              </p:cNvSpPr>
              <p:nvPr>
                <p:ph idx="13"/>
              </p:nvPr>
            </p:nvSpPr>
            <p:spPr>
              <a:xfrm>
                <a:off x="611424" y="5224282"/>
                <a:ext cx="4726675" cy="398596"/>
              </a:xfrm>
            </p:spPr>
            <p:txBody>
              <a:bodyPr/>
              <a:lstStyle/>
              <a:p>
                <a:pPr marL="101600" indent="0">
                  <a:buNone/>
                </a:pPr>
                <a14:m>
                  <m:oMathPara xmlns:m="http://schemas.openxmlformats.org/officeDocument/2006/math">
                    <m:oMathParaPr>
                      <m:jc m:val="centerGroup"/>
                    </m:oMathParaPr>
                    <m:oMath xmlns:m="http://schemas.openxmlformats.org/officeDocument/2006/math">
                      <m:r>
                        <m:rPr>
                          <m:nor/>
                        </m:rPr>
                        <a:rPr lang="en-US" sz="2400">
                          <a:latin typeface="+mn-lt"/>
                        </a:rPr>
                        <m:t>converge</m:t>
                      </m:r>
                      <m:r>
                        <m:rPr>
                          <m:nor/>
                        </m:rPr>
                        <a:rPr lang="en-US" sz="2400">
                          <a:latin typeface="+mn-lt"/>
                        </a:rPr>
                        <m:t> </m:t>
                      </m:r>
                      <m:r>
                        <m:rPr>
                          <m:nor/>
                        </m:rPr>
                        <a:rPr lang="en-US" sz="2400">
                          <a:latin typeface="+mn-lt"/>
                        </a:rPr>
                        <m:t>to</m:t>
                      </m:r>
                      <m:r>
                        <m:rPr>
                          <m:nor/>
                        </m:rPr>
                        <a:rPr lang="en-US" sz="2400">
                          <a:latin typeface="+mn-lt"/>
                        </a:rPr>
                        <m:t> </m:t>
                      </m:r>
                      <m:r>
                        <m:rPr>
                          <m:nor/>
                        </m:rPr>
                        <a:rPr lang="en-US" sz="2400">
                          <a:latin typeface="+mn-lt"/>
                        </a:rPr>
                        <m:t>the</m:t>
                      </m:r>
                      <m:r>
                        <m:rPr>
                          <m:nor/>
                        </m:rPr>
                        <a:rPr lang="en-US" sz="2400">
                          <a:latin typeface="+mn-lt"/>
                        </a:rPr>
                        <m:t> </m:t>
                      </m:r>
                      <m:r>
                        <m:rPr>
                          <m:nor/>
                        </m:rPr>
                        <a:rPr lang="en-US" sz="2400">
                          <a:latin typeface="+mn-lt"/>
                        </a:rPr>
                        <m:t>actal</m:t>
                      </m:r>
                      <m:r>
                        <m:rPr>
                          <m:nor/>
                        </m:rPr>
                        <a:rPr lang="en-US" sz="2400">
                          <a:latin typeface="+mn-lt"/>
                        </a:rPr>
                        <m:t> </m:t>
                      </m:r>
                      <m:r>
                        <m:rPr>
                          <m:nor/>
                        </m:rPr>
                        <a:rPr lang="en-US" sz="2400">
                          <a:latin typeface="+mn-lt"/>
                        </a:rPr>
                        <m:t>least</m:t>
                      </m:r>
                      <m:r>
                        <m:rPr>
                          <m:nor/>
                        </m:rPr>
                        <a:rPr lang="en-US" sz="2400">
                          <a:latin typeface="+mn-lt"/>
                        </a:rPr>
                        <m:t> </m:t>
                      </m:r>
                      <m:r>
                        <m:rPr>
                          <m:nor/>
                        </m:rPr>
                        <a:rPr lang="en-US" sz="2400">
                          <a:latin typeface="+mn-lt"/>
                        </a:rPr>
                        <m:t>cost</m:t>
                      </m:r>
                    </m:oMath>
                  </m:oMathPara>
                </a14:m>
                <a:endParaRPr lang="en-US" sz="2400" dirty="0">
                  <a:latin typeface="+mn-lt"/>
                </a:endParaRPr>
              </a:p>
            </p:txBody>
          </p:sp>
        </mc:Choice>
        <mc:Fallback xmlns="">
          <p:sp>
            <p:nvSpPr>
              <p:cNvPr id="4" name="Content Placeholder 3"/>
              <p:cNvSpPr>
                <a:spLocks noGrp="1" noRot="1" noChangeAspect="1" noMove="1" noResize="1" noEditPoints="1" noAdjustHandles="1" noChangeArrowheads="1" noChangeShapeType="1" noTextEdit="1"/>
              </p:cNvSpPr>
              <p:nvPr>
                <p:ph idx="13"/>
              </p:nvPr>
            </p:nvSpPr>
            <p:spPr>
              <a:xfrm>
                <a:off x="611424" y="5224282"/>
                <a:ext cx="4726675" cy="398596"/>
              </a:xfrm>
              <a:blipFill>
                <a:blip r:embed="rId7"/>
                <a:stretch>
                  <a:fillRect b="-43077"/>
                </a:stretch>
              </a:blipFill>
            </p:spPr>
            <p:txBody>
              <a:bodyPr/>
              <a:lstStyle/>
              <a:p>
                <a:r xmlns:a="http://schemas.openxmlformats.org/drawingml/2006/main">
                  <a:rPr lang="vi">
                    <a:noFill/>
                  </a:rPr>
                  <a:t> </a:t>
                </a:r>
              </a:p>
            </p:txBody>
          </p:sp>
        </mc:Fallback>
      </mc:AlternateContent>
      <p:graphicFrame>
        <p:nvGraphicFramePr>
          <p:cNvPr id="7" name="Object 6" descr="D sub x left parenthesis y right parenthesis converge to the actual least cost d sub x left parenthesis y right parenthesis."/>
          <p:cNvGraphicFramePr>
            <a:graphicFrameLocks noChangeAspect="1"/>
          </p:cNvGraphicFramePr>
          <p:nvPr>
            <p:extLst>
              <p:ext uri="{D42A27DB-BD31-4B8C-83A1-F6EECF244321}">
                <p14:modId xmlns:p14="http://schemas.microsoft.com/office/powerpoint/2010/main" val="4155277646"/>
              </p:ext>
            </p:extLst>
          </p:nvPr>
        </p:nvGraphicFramePr>
        <p:xfrm>
          <a:off x="5117459" y="5277151"/>
          <a:ext cx="746125" cy="452437"/>
        </p:xfrm>
        <a:graphic>
          <a:graphicData uri="http://schemas.openxmlformats.org/presentationml/2006/ole">
            <mc:AlternateContent xmlns:mc="http://schemas.openxmlformats.org/markup-compatibility/2006">
              <mc:Choice xmlns:v="urn:schemas-microsoft-com:vml" Requires="v">
                <p:oleObj spid="_x0000_s8960" name="Equation" r:id="rId8" imgW="419040" imgH="253800" progId="Equation.DSMT4">
                  <p:embed/>
                </p:oleObj>
              </mc:Choice>
              <mc:Fallback>
                <p:oleObj name="Equation" r:id="rId8" imgW="419040" imgH="253800" progId="Equation.DSMT4">
                  <p:embed/>
                  <p:pic>
                    <p:nvPicPr>
                      <p:cNvPr id="9" name="Object 8" descr="D sub x left parenthesis y right parenthesis converge to the actual least cost d sub x left parenthesis y right parenthesis."/>
                      <p:cNvPicPr/>
                      <p:nvPr/>
                    </p:nvPicPr>
                    <p:blipFill>
                      <a:blip r:embed="rId9"/>
                      <a:stretch>
                        <a:fillRect/>
                      </a:stretch>
                    </p:blipFill>
                    <p:spPr>
                      <a:xfrm>
                        <a:off x="5117459" y="5277151"/>
                        <a:ext cx="746125" cy="452437"/>
                      </a:xfrm>
                      <a:prstGeom prst="rect">
                        <a:avLst/>
                      </a:prstGeom>
                    </p:spPr>
                  </p:pic>
                </p:oleObj>
              </mc:Fallback>
            </mc:AlternateContent>
          </a:graphicData>
        </a:graphic>
      </p:graphicFrame>
    </p:spTree>
    <p:extLst>
      <p:ext uri="{BB962C8B-B14F-4D97-AF65-F5344CB8AC3E}">
        <p14:creationId xmlns:p14="http://schemas.microsoft.com/office/powerpoint/2010/main" val="1869525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rPr>
              <a:t>Thuật toán vectơ khoảng cách </a:t>
            </a:r>
            <a:r xmlns:a="http://schemas.openxmlformats.org/drawingml/2006/main">
              <a:rPr lang="vi" sz="2000" b="0" dirty="0">
                <a:latin typeface="Times New Roman" panose="02020603050405020304" pitchFamily="18" charset="0"/>
              </a:rPr>
              <a:t>(4 trên 6)</a:t>
            </a:r>
            <a:endParaRPr xmlns:a="http://schemas.openxmlformats.org/drawingml/2006/main" lang="en-US" dirty="0"/>
          </a:p>
        </p:txBody>
      </p:sp>
      <p:sp>
        <p:nvSpPr>
          <p:cNvPr id="3" name="Text Placeholder 2"/>
          <p:cNvSpPr>
            <a:spLocks noGrp="1"/>
          </p:cNvSpPr>
          <p:nvPr>
            <p:ph type="body" idx="1"/>
          </p:nvPr>
        </p:nvSpPr>
        <p:spPr>
          <a:xfrm>
            <a:off x="457200" y="1600200"/>
            <a:ext cx="3611880" cy="2217101"/>
          </a:xfrm>
        </p:spPr>
        <p:txBody>
          <a:bodyPr/>
          <a:lstStyle/>
          <a:p>
            <a:pPr xmlns:a="http://schemas.openxmlformats.org/drawingml/2006/main" marL="0" lvl="0" indent="0" eaLnBrk="0" fontAlgn="base" hangingPunct="0">
              <a:spcAft>
                <a:spcPct val="0"/>
              </a:spcAft>
              <a:buNone/>
            </a:pPr>
            <a:r xmlns:a="http://schemas.openxmlformats.org/drawingml/2006/main">
              <a:rPr lang="vi" sz="2000" b="1" dirty="0">
                <a:solidFill>
                  <a:srgbClr val="000000"/>
                </a:solidFill>
                <a:latin typeface="Arial (Body)"/>
              </a:rPr>
              <a:t>lặp lại, không đồng bộ </a:t>
            </a:r>
            <a:r xmlns:a="http://schemas.openxmlformats.org/drawingml/2006/main">
              <a:rPr lang="vi" sz="2000" i="1" dirty="0">
                <a:solidFill>
                  <a:srgbClr val="000000"/>
                </a:solidFill>
                <a:latin typeface="Arial (Body)"/>
              </a:rPr>
              <a:t>: </a:t>
            </a:r>
            <a:r xmlns:a="http://schemas.openxmlformats.org/drawingml/2006/main">
              <a:rPr lang="vi" sz="2000" dirty="0">
                <a:solidFill>
                  <a:srgbClr val="000000"/>
                </a:solidFill>
                <a:latin typeface="Arial (Body)"/>
              </a:rPr>
              <a:t>mỗi lần lặp cục bộ gây ra bởi:</a:t>
            </a:r>
          </a:p>
          <a:p>
            <a:pPr xmlns:a="http://schemas.openxmlformats.org/drawingml/2006/main" marL="255651" lvl="0" indent="-255651" eaLnBrk="0" fontAlgn="base" hangingPunct="0">
              <a:spcAft>
                <a:spcPct val="0"/>
              </a:spcAft>
            </a:pPr>
            <a:r xmlns:a="http://schemas.openxmlformats.org/drawingml/2006/main">
              <a:rPr lang="vi" sz="2000" dirty="0">
                <a:solidFill>
                  <a:srgbClr val="000000"/>
                </a:solidFill>
                <a:latin typeface="Arial (Body)"/>
              </a:rPr>
              <a:t>thay đổi chi phí liên kết cục bộ</a:t>
            </a:r>
          </a:p>
          <a:p>
            <a:pPr xmlns:a="http://schemas.openxmlformats.org/drawingml/2006/main" marL="255651" lvl="0" indent="-255651" eaLnBrk="0" fontAlgn="base" hangingPunct="0">
              <a:spcAft>
                <a:spcPct val="0"/>
              </a:spcAft>
            </a:pPr>
            <a:r xmlns:a="http://schemas.openxmlformats.org/drawingml/2006/main">
              <a:rPr lang="vi" sz="2000" dirty="0" smtClean="0">
                <a:solidFill>
                  <a:srgbClr val="000000"/>
                </a:solidFill>
                <a:latin typeface="Arial (Body)"/>
              </a:rPr>
              <a:t>Đ.</a:t>
            </a:r>
            <a:r xmlns:a="http://schemas.openxmlformats.org/drawingml/2006/main">
              <a:rPr lang="vi" sz="100" dirty="0" smtClean="0">
                <a:solidFill>
                  <a:srgbClr val="000000"/>
                </a:solidFill>
                <a:latin typeface="Arial (Body)"/>
              </a:rPr>
              <a:t> </a:t>
            </a:r>
            <a:r xmlns:a="http://schemas.openxmlformats.org/drawingml/2006/main">
              <a:rPr lang="vi" sz="2000" dirty="0">
                <a:solidFill>
                  <a:srgbClr val="000000"/>
                </a:solidFill>
                <a:latin typeface="Arial (Body)"/>
              </a:rPr>
              <a:t>Tin nhắn cập nhật </a:t>
            </a:r>
            <a:r xmlns:a="http://schemas.openxmlformats.org/drawingml/2006/main">
              <a:rPr lang="vi" sz="2000" dirty="0" smtClean="0">
                <a:solidFill>
                  <a:srgbClr val="000000"/>
                </a:solidFill>
                <a:latin typeface="Arial (Body)"/>
              </a:rPr>
              <a:t>V từ </a:t>
            </a:r>
            <a:r xmlns:a="http://schemas.openxmlformats.org/drawingml/2006/main">
              <a:rPr lang="vi" sz="2000" dirty="0" smtClean="0">
                <a:solidFill>
                  <a:srgbClr val="000000"/>
                </a:solidFill>
                <a:latin typeface="Arial (Body)"/>
              </a:rPr>
              <a:t>hàng xóm</a:t>
            </a:r>
            <a:endParaRPr xmlns:a="http://schemas.openxmlformats.org/drawingml/2006/main" lang="en-US" sz="2000" dirty="0">
              <a:solidFill>
                <a:srgbClr val="000000"/>
              </a:solidFill>
              <a:latin typeface="Arial (Body)"/>
            </a:endParaRPr>
          </a:p>
        </p:txBody>
      </p:sp>
      <p:sp>
        <p:nvSpPr>
          <p:cNvPr id="4" name="Content Placeholder 3"/>
          <p:cNvSpPr>
            <a:spLocks noGrp="1"/>
          </p:cNvSpPr>
          <p:nvPr>
            <p:ph sz="quarter" idx="13"/>
          </p:nvPr>
        </p:nvSpPr>
        <p:spPr>
          <a:xfrm>
            <a:off x="457200" y="3817302"/>
            <a:ext cx="3611880" cy="2553018"/>
          </a:xfrm>
        </p:spPr>
        <p:txBody>
          <a:bodyPr/>
          <a:lstStyle/>
          <a:p>
            <a:pPr xmlns:a="http://schemas.openxmlformats.org/drawingml/2006/main" marL="0" lvl="0" indent="0" eaLnBrk="0" fontAlgn="base" hangingPunct="0">
              <a:spcAft>
                <a:spcPct val="0"/>
              </a:spcAft>
              <a:buNone/>
            </a:pPr>
            <a:r xmlns:a="http://schemas.openxmlformats.org/drawingml/2006/main">
              <a:rPr lang="vi" sz="2000" b="1" dirty="0">
                <a:solidFill>
                  <a:srgbClr val="000000"/>
                </a:solidFill>
                <a:latin typeface="Arial (Body)"/>
              </a:rPr>
              <a:t>phân phối: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rPr>
              <a:t>mỗi nút </a:t>
            </a:r>
            <a:r xmlns:a="http://schemas.openxmlformats.org/drawingml/2006/main">
              <a:rPr lang="vi" sz="2000" b="1" dirty="0">
                <a:solidFill>
                  <a:srgbClr val="000000"/>
                </a:solidFill>
                <a:latin typeface="Arial (Body)"/>
              </a:rPr>
              <a:t>chỉ thông báo cho các nút lân cận </a:t>
            </a:r>
            <a:r xmlns:a="http://schemas.openxmlformats.org/drawingml/2006/main">
              <a:rPr lang="vi" sz="2000" dirty="0">
                <a:solidFill>
                  <a:srgbClr val="000000"/>
                </a:solidFill>
                <a:latin typeface="Arial (Body)"/>
              </a:rPr>
              <a:t>khi nút D của nó</a:t>
            </a:r>
            <a:r xmlns:a="http://schemas.openxmlformats.org/drawingml/2006/main">
              <a:rPr lang="vi" sz="100" dirty="0">
                <a:solidFill>
                  <a:srgbClr val="000000"/>
                </a:solidFill>
                <a:latin typeface="Arial (Body)"/>
              </a:rPr>
              <a:t> </a:t>
            </a:r>
            <a:r xmlns:a="http://schemas.openxmlformats.org/drawingml/2006/main">
              <a:rPr lang="vi" sz="2000" dirty="0">
                <a:solidFill>
                  <a:srgbClr val="000000"/>
                </a:solidFill>
                <a:latin typeface="Arial (Body)"/>
              </a:rPr>
              <a:t>V thay đổi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rPr>
              <a:t>hàng xóm sau đó thông báo cho hàng xóm của họ nếu </a:t>
            </a:r>
            <a:r xmlns:a="http://schemas.openxmlformats.org/drawingml/2006/main">
              <a:rPr lang="vi" sz="2000" dirty="0" smtClean="0">
                <a:solidFill>
                  <a:srgbClr val="000000"/>
                </a:solidFill>
                <a:latin typeface="Arial (Body)"/>
              </a:rPr>
              <a:t>cần thiết</a:t>
            </a:r>
            <a:endParaRPr xmlns:a="http://schemas.openxmlformats.org/drawingml/2006/main" lang="en-US" sz="2000" dirty="0">
              <a:solidFill>
                <a:srgbClr val="000000"/>
              </a:solidFill>
              <a:latin typeface="Arial (Body)"/>
            </a:endParaRPr>
          </a:p>
        </p:txBody>
      </p:sp>
      <p:sp>
        <p:nvSpPr>
          <p:cNvPr id="5" name="Content Placeholder 4"/>
          <p:cNvSpPr>
            <a:spLocks noGrp="1"/>
          </p:cNvSpPr>
          <p:nvPr>
            <p:ph sz="quarter" idx="14"/>
          </p:nvPr>
        </p:nvSpPr>
        <p:spPr>
          <a:xfrm>
            <a:off x="5303520" y="1600200"/>
            <a:ext cx="1862455" cy="535622"/>
          </a:xfrm>
        </p:spPr>
        <p:txBody>
          <a:bodyPr/>
          <a:lstStyle/>
          <a:p>
            <a:pPr xmlns:a="http://schemas.openxmlformats.org/drawingml/2006/main" marL="432" indent="0">
              <a:buNone/>
            </a:pPr>
            <a:r xmlns:a="http://schemas.openxmlformats.org/drawingml/2006/main">
              <a:rPr lang="vi" sz="2000" b="1" kern="1200" dirty="0">
                <a:solidFill>
                  <a:srgbClr val="000000"/>
                </a:solidFill>
                <a:latin typeface="Arial (Body)"/>
              </a:rPr>
              <a:t>mỗi nút </a:t>
            </a:r>
            <a:r xmlns:a="http://schemas.openxmlformats.org/drawingml/2006/main">
              <a:rPr lang="vi" sz="2000" b="1" kern="1200" dirty="0" smtClean="0">
                <a:solidFill>
                  <a:srgbClr val="000000"/>
                </a:solidFill>
                <a:latin typeface="Arial (Body)"/>
              </a:rPr>
              <a:t>:</a:t>
            </a:r>
            <a:endParaRPr xmlns:a="http://schemas.openxmlformats.org/drawingml/2006/main" lang="en-US" sz="2000" b="1" kern="1200" dirty="0">
              <a:solidFill>
                <a:srgbClr val="000000"/>
              </a:solidFill>
              <a:latin typeface="Arial (Body)"/>
            </a:endParaRPr>
          </a:p>
        </p:txBody>
      </p:sp>
      <p:pic>
        <p:nvPicPr>
          <p:cNvPr id="9" name="Picture 8" descr="There are 3 linked parts. The third part loops back to the first part. 1, wait for, change in local link cost or message from neighbor. 2, recompute estimates. 3, if D V to any destination has changed, notify neighb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488" y="2265323"/>
            <a:ext cx="3336464" cy="3807559"/>
          </a:xfrm>
          <a:prstGeom prst="rect">
            <a:avLst/>
          </a:prstGeom>
        </p:spPr>
      </p:pic>
    </p:spTree>
    <p:extLst>
      <p:ext uri="{BB962C8B-B14F-4D97-AF65-F5344CB8AC3E}">
        <p14:creationId xmlns:p14="http://schemas.microsoft.com/office/powerpoint/2010/main" val="4043060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rPr>
              <a:t>Thuật toán vectơ khoảng cách </a:t>
            </a:r>
            <a:r xmlns:a="http://schemas.openxmlformats.org/drawingml/2006/main">
              <a:rPr lang="vi" sz="2000" b="0" dirty="0" smtClean="0">
                <a:latin typeface="Times New Roman" panose="02020603050405020304" pitchFamily="18" charset="0"/>
              </a:rPr>
              <a:t>(5 </a:t>
            </a:r>
            <a:r xmlns:a="http://schemas.openxmlformats.org/drawingml/2006/main">
              <a:rPr lang="vi" sz="2000" b="0" dirty="0">
                <a:latin typeface="Times New Roman" panose="02020603050405020304" pitchFamily="18" charset="0"/>
              </a:rPr>
              <a:t>trên </a:t>
            </a:r>
            <a:r xmlns:a="http://schemas.openxmlformats.org/drawingml/2006/main">
              <a:rPr lang="vi" sz="2000" b="0" dirty="0" smtClean="0">
                <a:latin typeface="Times New Roman" panose="02020603050405020304" pitchFamily="18" charset="0"/>
              </a:rPr>
              <a:t>6)</a:t>
            </a:r>
            <a:endParaRPr xmlns:a="http://schemas.openxmlformats.org/drawingml/2006/main" lang="en-US" dirty="0"/>
          </a:p>
        </p:txBody>
      </p:sp>
      <p:pic>
        <p:nvPicPr>
          <p:cNvPr id="44" name="Picture 43" descr="There are 4 node tables of 3 rows and 4 columns each. From left to right the columns are, from, cost to x, cost to y, cost to z. Table 1, node x table. Row 1. From, x. The values of this row are circled. x, 0. y, 2. z, 7. Row 2. From, y. All values of this row are infinity. Row 3. From, z. All values of this row are infinity. Table 2, node y table. Row 1. From, x. All values of this row are infinity. Row 2. From, y. The values of this row are circled. x, 2. y, 0. z, 1. Row 3. From, z. All values in this row are infinity. Table 3, node z table. Row 1. From, x. All values, infinity. Row 2. From, y. All values, infinity. Row 3. All values, circled. x, 7. y, 1. z, 0. Table 4.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10088"/>
            <a:ext cx="5507752" cy="4090929"/>
          </a:xfrm>
          <a:prstGeom prst="rect">
            <a:avLst/>
          </a:prstGeom>
        </p:spPr>
      </p:pic>
      <p:pic>
        <p:nvPicPr>
          <p:cNvPr id="45" name="Picture 44" descr="3 routes are linked. They are arranged in a triangle. Top, y. Right, z. Left, x. Y. To z, 1. Z. To x, 7. X. To y, 2."/>
          <p:cNvPicPr>
            <a:picLocks noChangeAspect="1"/>
          </p:cNvPicPr>
          <p:nvPr/>
        </p:nvPicPr>
        <p:blipFill>
          <a:blip r:embed="rId3"/>
          <a:stretch>
            <a:fillRect/>
          </a:stretch>
        </p:blipFill>
        <p:spPr>
          <a:xfrm>
            <a:off x="6120789" y="3247827"/>
            <a:ext cx="2566011" cy="1090554"/>
          </a:xfrm>
          <a:prstGeom prst="rect">
            <a:avLst/>
          </a:prstGeom>
        </p:spPr>
      </p:pic>
    </p:spTree>
    <p:extLst>
      <p:ext uri="{BB962C8B-B14F-4D97-AF65-F5344CB8AC3E}">
        <p14:creationId xmlns:p14="http://schemas.microsoft.com/office/powerpoint/2010/main" val="713464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There are 3 rows of 3 node tables. Each node table has 3 rows and 4 columns. From left to right the columns are, from, cost to x, cost to y, cost to z. Some rows in the tables point to other tables. Table 1 1, node x table. Table 1. Row 1. From, x. The values of this row are circled. x, 0. y, 2. z, 7. This row points to Table Row 2, Table 2. Row 2. From, y. All values of this row are infinity. Row 3. From, z. All values of this row are infinity. Table 2.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This row is circled, 0 2 3, and points to Table row 2, Table 3, and Table row 3, Table 3. Table row 1, Table 3. Row 1. From, x. X, 0. Y, 2. Z, 3. Row 2. From, y. x, 2. y, 0. z, 1. Row 3. From, z. x, 3. y, 1. z, 0. Table row 2, node y table. Table 1. Row 1. From, x. All values of this row are infinity. Row 2. From, y. The values of this row are circled. x, 2. y, 0. z, 1. This row points to Table Row 1, Table 2, and Table row 3, Table 2. Row 3. From, z. All values in this row are infinity. Table row 2, Table 2. Row 1. From, x. x, 0. y, 2. z, 7. Row 2. From, y. x, 2. y, 0. z, 1. Row 3. From, z. x, 7. y, 1. z, 0. Table 3. Row 1. From, x. x, 0. y, 2. z, 3. Row 2. From, y. x, 2. y, 0. z, 1. Row 3. From, z. x, 3. y, 1. z, 0. Table Row 3, node z table. Table 1. Row 1. From, x. All values, infinity. Row 2. From, y. All values, infinity. Row 3. All values, circled. x, 7. y, 1. z, 0. This row points to Table Row 1, Table 2, and Table Row 2, Table 2. Table row 3, Table 2. Row 1. From, x. x, 0. y, 2. z, 7. Row 2. From, y. x, 2. y, 0. z, 1. Row 3. From, z. x, 3. y, 1. z, 0. This row is circled, and points to Table Row 1, table 3, and Table Row 2, Table 3. Table Row 3, Table 3. Row 1. Form, x. x, 0. y, 2. z, 3. Row 2. From, y. x, 2. y, 0. z, 1. Row 3. From, z. x, 3. y, 1. z, 0."/>
          <p:cNvPicPr>
            <a:picLocks noChangeAspect="1"/>
          </p:cNvPicPr>
          <p:nvPr/>
        </p:nvPicPr>
        <p:blipFill rotWithShape="1">
          <a:blip r:embed="rId2">
            <a:extLst>
              <a:ext uri="{28A0092B-C50C-407E-A947-70E740481C1C}">
                <a14:useLocalDpi xmlns:a14="http://schemas.microsoft.com/office/drawing/2010/main" val="0"/>
              </a:ext>
            </a:extLst>
          </a:blip>
          <a:srcRect l="1000"/>
          <a:stretch/>
        </p:blipFill>
        <p:spPr>
          <a:xfrm>
            <a:off x="719310" y="1910480"/>
            <a:ext cx="5222003" cy="3917864"/>
          </a:xfrm>
          <a:prstGeom prst="rect">
            <a:avLst/>
          </a:prstGeom>
        </p:spPr>
      </p:pic>
      <p:pic>
        <p:nvPicPr>
          <p:cNvPr id="46" name="Picture 45" descr="3 routes are linked. They are arranged in a triangle. Top, y. Right, z. Left, x. Y. To z, 1. Z. To x, 7. X. To y, 2."/>
          <p:cNvPicPr>
            <a:picLocks noChangeAspect="1"/>
          </p:cNvPicPr>
          <p:nvPr/>
        </p:nvPicPr>
        <p:blipFill>
          <a:blip r:embed="rId3"/>
          <a:stretch>
            <a:fillRect/>
          </a:stretch>
        </p:blipFill>
        <p:spPr>
          <a:xfrm>
            <a:off x="5697754" y="3283840"/>
            <a:ext cx="2755636" cy="1171144"/>
          </a:xfrm>
          <a:prstGeom prst="rect">
            <a:avLst/>
          </a:prstGeom>
        </p:spPr>
      </p:pic>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rPr>
              <a:t>Thuật toán vectơ khoảng cách </a:t>
            </a:r>
            <a:r xmlns:a="http://schemas.openxmlformats.org/drawingml/2006/main">
              <a:rPr lang="vi" sz="2000" b="0" dirty="0" smtClean="0">
                <a:latin typeface="Times New Roman" panose="02020603050405020304" pitchFamily="18" charset="0"/>
              </a:rPr>
              <a:t>(6 </a:t>
            </a:r>
            <a:r xmlns:a="http://schemas.openxmlformats.org/drawingml/2006/main">
              <a:rPr lang="vi" sz="2000" b="0" dirty="0">
                <a:latin typeface="Times New Roman" panose="02020603050405020304" pitchFamily="18" charset="0"/>
              </a:rPr>
              <a:t>trên </a:t>
            </a:r>
            <a:r xmlns:a="http://schemas.openxmlformats.org/drawingml/2006/main">
              <a:rPr lang="vi" sz="2000" b="0" dirty="0" smtClean="0">
                <a:latin typeface="Times New Roman" panose="02020603050405020304" pitchFamily="18" charset="0"/>
              </a:rPr>
              <a:t>6)</a:t>
            </a:r>
            <a:endParaRPr xmlns:a="http://schemas.openxmlformats.org/drawingml/2006/main" lang="en-US" dirty="0"/>
          </a:p>
        </p:txBody>
      </p:sp>
    </p:spTree>
    <p:extLst>
      <p:ext uri="{BB962C8B-B14F-4D97-AF65-F5344CB8AC3E}">
        <p14:creationId xmlns:p14="http://schemas.microsoft.com/office/powerpoint/2010/main" val="1777283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Vector khoảng cách: Thay đổi chi phí liên kết </a:t>
            </a:r>
            <a:r xmlns:a="http://schemas.openxmlformats.org/drawingml/2006/main">
              <a:rPr lang="vi" sz="2000" b="0" dirty="0" smtClean="0">
                <a:latin typeface="Times New Roman" panose="02020603050405020304" pitchFamily="18" charset="0"/>
              </a:rPr>
              <a:t>(1 trên 2)</a:t>
            </a:r>
            <a:endParaRPr xmlns:a="http://schemas.openxmlformats.org/drawingml/2006/main" lang="en-US" sz="2000" b="0" dirty="0">
              <a:latin typeface="Times New Roman" panose="02020603050405020304" pitchFamily="18" charset="0"/>
            </a:endParaRPr>
          </a:p>
        </p:txBody>
      </p:sp>
      <p:sp>
        <p:nvSpPr>
          <p:cNvPr id="3" name="Content Placeholder 2"/>
          <p:cNvSpPr>
            <a:spLocks noGrp="1"/>
          </p:cNvSpPr>
          <p:nvPr>
            <p:ph idx="1"/>
          </p:nvPr>
        </p:nvSpPr>
        <p:spPr>
          <a:xfrm>
            <a:off x="552451" y="1426559"/>
            <a:ext cx="4918176" cy="210823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kern="1200" dirty="0">
                <a:solidFill>
                  <a:srgbClr val="000000"/>
                </a:solidFill>
                <a:latin typeface="Arial (Body)"/>
              </a:rPr>
              <a:t>thay đổi chi phí liên kết:</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200" kern="1200" dirty="0">
                <a:solidFill>
                  <a:srgbClr val="000000"/>
                </a:solidFill>
                <a:latin typeface="Arial (Body)"/>
              </a:rPr>
              <a:t>nút phát hiện </a:t>
            </a:r>
            <a:r xmlns:a="http://schemas.openxmlformats.org/drawingml/2006/main">
              <a:rPr lang="vi" sz="2200" kern="1200" dirty="0" smtClean="0">
                <a:solidFill>
                  <a:srgbClr val="000000"/>
                </a:solidFill>
                <a:latin typeface="Arial (Body)"/>
              </a:rPr>
              <a:t>thay đổi chi phí liên kết cục bộ</a:t>
            </a:r>
            <a:endParaRPr xmlns:a="http://schemas.openxmlformats.org/drawingml/2006/main" lang="en-US" sz="2200" kern="1200" dirty="0">
              <a:solidFill>
                <a:srgbClr val="000000"/>
              </a:solidFill>
              <a:latin typeface="Arial (Body)"/>
            </a:endParaRP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200" kern="1200" dirty="0">
                <a:solidFill>
                  <a:srgbClr val="000000"/>
                </a:solidFill>
                <a:latin typeface="Arial (Body)"/>
              </a:rPr>
              <a:t>cập nhật thông tin định tuyến, </a:t>
            </a:r>
            <a:r xmlns:a="http://schemas.openxmlformats.org/drawingml/2006/main">
              <a:rPr lang="vi" sz="2200" kern="1200" dirty="0" smtClean="0">
                <a:solidFill>
                  <a:srgbClr val="000000"/>
                </a:solidFill>
                <a:latin typeface="Arial (Body)"/>
              </a:rPr>
              <a:t>tính toán lại </a:t>
            </a:r>
            <a:r xmlns:a="http://schemas.openxmlformats.org/drawingml/2006/main">
              <a:rPr lang="vi" sz="2200" kern="1200" dirty="0">
                <a:solidFill>
                  <a:srgbClr val="000000"/>
                </a:solidFill>
                <a:latin typeface="Arial (Body)"/>
              </a:rPr>
              <a:t>véc tơ khoảng cách</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200" kern="1200" dirty="0">
                <a:solidFill>
                  <a:srgbClr val="000000"/>
                </a:solidFill>
                <a:latin typeface="Arial (Body)"/>
              </a:rPr>
              <a:t>nếu </a:t>
            </a:r>
            <a:r xmlns:a="http://schemas.openxmlformats.org/drawingml/2006/main">
              <a:rPr lang="vi" sz="2200" kern="1200" dirty="0" smtClean="0">
                <a:solidFill>
                  <a:srgbClr val="000000"/>
                </a:solidFill>
                <a:latin typeface="Arial (Body)"/>
              </a:rPr>
              <a:t>D</a:t>
            </a:r>
            <a:r xmlns:a="http://schemas.openxmlformats.org/drawingml/2006/main">
              <a:rPr lang="vi" sz="100" kern="1200" dirty="0" smtClean="0">
                <a:solidFill>
                  <a:srgbClr val="000000"/>
                </a:solidFill>
                <a:latin typeface="Arial (Body)"/>
              </a:rPr>
              <a:t> </a:t>
            </a:r>
            <a:r xmlns:a="http://schemas.openxmlformats.org/drawingml/2006/main">
              <a:rPr lang="vi" sz="2200" kern="1200" dirty="0" smtClean="0">
                <a:solidFill>
                  <a:srgbClr val="000000"/>
                </a:solidFill>
                <a:latin typeface="Arial (Body)"/>
              </a:rPr>
              <a:t>V thay đổi </a:t>
            </a:r>
            <a:r xmlns:a="http://schemas.openxmlformats.org/drawingml/2006/main">
              <a:rPr lang="vi" sz="2200" kern="1200" dirty="0">
                <a:solidFill>
                  <a:srgbClr val="000000"/>
                </a:solidFill>
                <a:latin typeface="Arial (Body)"/>
              </a:rPr>
              <a:t>, thông báo cho </a:t>
            </a:r>
            <a:r xmlns:a="http://schemas.openxmlformats.org/drawingml/2006/main">
              <a:rPr lang="vi" sz="2200" kern="1200" dirty="0" smtClean="0">
                <a:solidFill>
                  <a:srgbClr val="000000"/>
                </a:solidFill>
                <a:latin typeface="Arial (Body)"/>
              </a:rPr>
              <a:t>hàng xóm</a:t>
            </a:r>
            <a:endParaRPr xmlns:a="http://schemas.openxmlformats.org/drawingml/2006/main" lang="en-US" sz="2200" kern="1200" dirty="0">
              <a:solidFill>
                <a:srgbClr val="000000"/>
              </a:solidFill>
              <a:latin typeface="Arial (Body)"/>
            </a:endParaRPr>
          </a:p>
        </p:txBody>
      </p:sp>
      <p:pic>
        <p:nvPicPr>
          <p:cNvPr id="10" name="Picture 9" descr="3 routes are linked. They are arranged in a triangle. Top, y. Right, z. Left, x. Y. To z, 1. Z. To x, 50. X. To y, 4. Value 4 points to a value, 1."/>
          <p:cNvPicPr>
            <a:picLocks noChangeAspect="1"/>
          </p:cNvPicPr>
          <p:nvPr/>
        </p:nvPicPr>
        <p:blipFill>
          <a:blip r:embed="rId2"/>
          <a:stretch>
            <a:fillRect/>
          </a:stretch>
        </p:blipFill>
        <p:spPr>
          <a:xfrm>
            <a:off x="5593672" y="1730252"/>
            <a:ext cx="2970082" cy="1617270"/>
          </a:xfrm>
          <a:prstGeom prst="rect">
            <a:avLst/>
          </a:prstGeom>
        </p:spPr>
      </p:pic>
      <p:sp>
        <p:nvSpPr>
          <p:cNvPr id="5" name="Content Placeholder 4"/>
          <p:cNvSpPr>
            <a:spLocks noGrp="1"/>
          </p:cNvSpPr>
          <p:nvPr>
            <p:ph sz="quarter" idx="14"/>
          </p:nvPr>
        </p:nvSpPr>
        <p:spPr>
          <a:xfrm>
            <a:off x="552450" y="3865893"/>
            <a:ext cx="1009650"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altLang="ja-JP" sz="1800" b="1" kern="1200" dirty="0" smtClean="0">
                <a:solidFill>
                  <a:srgbClr val="000000"/>
                </a:solidFill>
                <a:latin typeface="+mn-lt"/>
              </a:rPr>
              <a:t>“tin tốt </a:t>
            </a:r>
            <a:r xmlns:a="http://schemas.openxmlformats.org/drawingml/2006/main">
              <a:rPr lang="vi" sz="1800" b="1" kern="1200" dirty="0" smtClean="0">
                <a:solidFill>
                  <a:srgbClr val="000000"/>
                </a:solidFill>
                <a:latin typeface="+mn-lt"/>
              </a:rPr>
              <a:t>truyền đi nhanh chóng”</a:t>
            </a:r>
            <a:endParaRPr xmlns:a="http://schemas.openxmlformats.org/drawingml/2006/main" lang="en-US" sz="1800" b="1" kern="1200" dirty="0">
              <a:solidFill>
                <a:srgbClr val="000000"/>
              </a:solidFill>
              <a:latin typeface="+mn-lt"/>
            </a:endParaRPr>
          </a:p>
        </p:txBody>
      </p:sp>
      <p:sp>
        <p:nvSpPr>
          <p:cNvPr id="4" name="Content Placeholder 3"/>
          <p:cNvSpPr>
            <a:spLocks noGrp="1"/>
          </p:cNvSpPr>
          <p:nvPr>
            <p:ph idx="13"/>
          </p:nvPr>
        </p:nvSpPr>
        <p:spPr>
          <a:xfrm>
            <a:off x="1828279" y="3511951"/>
            <a:ext cx="6858521" cy="2000517"/>
          </a:xfrm>
        </p:spPr>
        <p:txBody>
          <a:bodyPr wrap="square" lIns="91425" tIns="91425" rIns="91425" bIns="91425">
            <a:spAutoFit/>
          </a:bodyPr>
          <a:lstStyle/>
          <a:p>
            <a:pPr xmlns:a="http://schemas.openxmlformats.org/drawingml/2006/main" marL="0" lvl="0" indent="0" eaLnBrk="0" fontAlgn="base" hangingPunct="0">
              <a:spcBef>
                <a:spcPts val="600"/>
              </a:spcBef>
              <a:spcAft>
                <a:spcPct val="0"/>
              </a:spcAft>
              <a:buNone/>
              <a:tabLst>
                <a:tab pos="228600" algn="l"/>
                <a:tab pos="457200" algn="l"/>
              </a:tabLst>
            </a:pPr>
            <a:r xmlns:a="http://schemas.openxmlformats.org/drawingml/2006/main">
              <a:rPr lang="vi" sz="1800" i="1" kern="1200" dirty="0">
                <a:solidFill>
                  <a:srgbClr val="000000"/>
                </a:solidFill>
                <a:latin typeface="+mn-lt"/>
              </a:rPr>
              <a:t>t </a:t>
            </a:r>
            <a:r xmlns:a="http://schemas.openxmlformats.org/drawingml/2006/main">
              <a:rPr lang="vi" sz="1800" b="1" kern="1200" baseline="-25000" dirty="0">
                <a:solidFill>
                  <a:srgbClr val="000000"/>
                </a:solidFill>
                <a:latin typeface="+mn-lt"/>
              </a:rPr>
              <a:t>0 </a:t>
            </a:r>
            <a:r xmlns:a="http://schemas.openxmlformats.org/drawingml/2006/main">
              <a:rPr lang="vi" sz="1800" kern="1200" dirty="0">
                <a:solidFill>
                  <a:srgbClr val="000000"/>
                </a:solidFill>
                <a:latin typeface="+mn-lt"/>
              </a:rPr>
              <a:t>: </a:t>
            </a:r>
            <a:r xmlns:a="http://schemas.openxmlformats.org/drawingml/2006/main">
              <a:rPr lang="vi" sz="1800" i="1" kern="1200" dirty="0">
                <a:solidFill>
                  <a:srgbClr val="000000"/>
                </a:solidFill>
                <a:latin typeface="+mn-lt"/>
              </a:rPr>
              <a:t>y </a:t>
            </a:r>
            <a:r xmlns:a="http://schemas.openxmlformats.org/drawingml/2006/main">
              <a:rPr lang="vi" sz="1800" kern="1200" dirty="0">
                <a:solidFill>
                  <a:srgbClr val="000000"/>
                </a:solidFill>
                <a:latin typeface="+mn-lt"/>
              </a:rPr>
              <a:t>phát hiện thay đổi chi phí liên kết, cập nhật </a:t>
            </a:r>
            <a:r xmlns:a="http://schemas.openxmlformats.org/drawingml/2006/main">
              <a:rPr lang="vi" sz="1800" kern="1200" dirty="0" smtClean="0">
                <a:solidFill>
                  <a:srgbClr val="000000"/>
                </a:solidFill>
                <a:latin typeface="+mn-lt"/>
              </a:rPr>
              <a:t>D của nó</a:t>
            </a:r>
            <a:r xmlns:a="http://schemas.openxmlformats.org/drawingml/2006/main">
              <a:rPr lang="vi" sz="100" kern="1200" dirty="0" smtClean="0">
                <a:solidFill>
                  <a:srgbClr val="000000"/>
                </a:solidFill>
                <a:latin typeface="+mn-lt"/>
              </a:rPr>
              <a:t> </a:t>
            </a:r>
            <a:r xmlns:a="http://schemas.openxmlformats.org/drawingml/2006/main">
              <a:rPr lang="vi" sz="1800" kern="1200" dirty="0" smtClean="0">
                <a:solidFill>
                  <a:srgbClr val="000000"/>
                </a:solidFill>
                <a:latin typeface="+mn-lt"/>
              </a:rPr>
              <a:t>V, </a:t>
            </a:r>
            <a:r xmlns:a="http://schemas.openxmlformats.org/drawingml/2006/main">
              <a:rPr lang="vi" sz="1800" kern="1200" dirty="0">
                <a:solidFill>
                  <a:srgbClr val="000000"/>
                </a:solidFill>
                <a:latin typeface="+mn-lt"/>
              </a:rPr>
              <a:t>thông báo cho hàng xóm của nó </a:t>
            </a:r>
            <a:r xmlns:a="http://schemas.openxmlformats.org/drawingml/2006/main">
              <a:rPr lang="vi" sz="1800" kern="1200" dirty="0" smtClean="0">
                <a:solidFill>
                  <a:srgbClr val="000000"/>
                </a:solidFill>
                <a:latin typeface="+mn-lt"/>
              </a:rPr>
              <a:t>.</a:t>
            </a:r>
          </a:p>
          <a:p>
            <a:pPr xmlns:a="http://schemas.openxmlformats.org/drawingml/2006/main" marL="0" lvl="0" indent="0" eaLnBrk="0" fontAlgn="base" hangingPunct="0">
              <a:spcBef>
                <a:spcPts val="600"/>
              </a:spcBef>
              <a:spcAft>
                <a:spcPct val="0"/>
              </a:spcAft>
              <a:buNone/>
              <a:tabLst>
                <a:tab pos="228600" algn="l"/>
                <a:tab pos="457200" algn="l"/>
              </a:tabLst>
            </a:pPr>
            <a:r xmlns:a="http://schemas.openxmlformats.org/drawingml/2006/main">
              <a:rPr lang="vi" sz="1800" i="1" kern="1200" dirty="0">
                <a:solidFill>
                  <a:srgbClr val="000000"/>
                </a:solidFill>
                <a:latin typeface="+mn-lt"/>
              </a:rPr>
              <a:t>t1 </a:t>
            </a:r>
            <a:r xmlns:a="http://schemas.openxmlformats.org/drawingml/2006/main">
              <a:rPr lang="vi" sz="1800" i="1" kern="1200" baseline="-25000" dirty="0">
                <a:solidFill>
                  <a:srgbClr val="000000"/>
                </a:solidFill>
                <a:latin typeface="+mn-lt"/>
              </a:rPr>
              <a:t>_</a:t>
            </a:r>
            <a:r xmlns:a="http://schemas.openxmlformats.org/drawingml/2006/main">
              <a:rPr lang="vi" sz="1800" b="1" kern="1200" baseline="-25000" dirty="0">
                <a:solidFill>
                  <a:srgbClr val="000000"/>
                </a:solidFill>
                <a:latin typeface="+mn-lt"/>
              </a:rPr>
              <a:t> </a:t>
            </a:r>
            <a:r xmlns:a="http://schemas.openxmlformats.org/drawingml/2006/main">
              <a:rPr lang="vi" sz="1800" kern="1200" dirty="0">
                <a:solidFill>
                  <a:srgbClr val="000000"/>
                </a:solidFill>
                <a:latin typeface="+mn-lt"/>
              </a:rPr>
              <a:t>: </a:t>
            </a:r>
            <a:r xmlns:a="http://schemas.openxmlformats.org/drawingml/2006/main">
              <a:rPr lang="vi" sz="1800" i="1" kern="1200" dirty="0">
                <a:solidFill>
                  <a:srgbClr val="000000"/>
                </a:solidFill>
                <a:latin typeface="+mn-lt"/>
              </a:rPr>
              <a:t>z </a:t>
            </a:r>
            <a:r xmlns:a="http://schemas.openxmlformats.org/drawingml/2006/main">
              <a:rPr lang="vi" sz="1800" kern="1200" dirty="0">
                <a:solidFill>
                  <a:srgbClr val="000000"/>
                </a:solidFill>
                <a:latin typeface="+mn-lt"/>
              </a:rPr>
              <a:t>nhận cập nhật từ </a:t>
            </a:r>
            <a:r xmlns:a="http://schemas.openxmlformats.org/drawingml/2006/main">
              <a:rPr lang="vi" sz="1800" b="1" kern="1200" dirty="0">
                <a:solidFill>
                  <a:srgbClr val="000000"/>
                </a:solidFill>
                <a:latin typeface="+mn-lt"/>
              </a:rPr>
              <a:t>y </a:t>
            </a:r>
            <a:r xmlns:a="http://schemas.openxmlformats.org/drawingml/2006/main">
              <a:rPr lang="vi" sz="1800" kern="1200" dirty="0">
                <a:solidFill>
                  <a:srgbClr val="000000"/>
                </a:solidFill>
                <a:latin typeface="+mn-lt"/>
              </a:rPr>
              <a:t>, cập nhật bảng của nó, tính toán chi phí nhỏ nhất mới cho </a:t>
            </a:r>
            <a:r xmlns:a="http://schemas.openxmlformats.org/drawingml/2006/main">
              <a:rPr lang="vi" sz="1800" i="1" kern="1200" dirty="0">
                <a:solidFill>
                  <a:srgbClr val="000000"/>
                </a:solidFill>
                <a:latin typeface="+mn-lt"/>
              </a:rPr>
              <a:t>x </a:t>
            </a:r>
            <a:r xmlns:a="http://schemas.openxmlformats.org/drawingml/2006/main">
              <a:rPr lang="vi" sz="1800" kern="1200" dirty="0">
                <a:solidFill>
                  <a:srgbClr val="000000"/>
                </a:solidFill>
                <a:latin typeface="+mn-lt"/>
              </a:rPr>
              <a:t>, gửi D cho các hàng xóm của nó</a:t>
            </a:r>
            <a:r xmlns:a="http://schemas.openxmlformats.org/drawingml/2006/main">
              <a:rPr lang="vi" sz="100" kern="1200" dirty="0">
                <a:solidFill>
                  <a:srgbClr val="000000"/>
                </a:solidFill>
                <a:latin typeface="+mn-lt"/>
              </a:rPr>
              <a:t> </a:t>
            </a:r>
            <a:r xmlns:a="http://schemas.openxmlformats.org/drawingml/2006/main">
              <a:rPr lang="vi" sz="1800" kern="1200" dirty="0">
                <a:solidFill>
                  <a:srgbClr val="000000"/>
                </a:solidFill>
                <a:latin typeface="+mn-lt"/>
              </a:rPr>
              <a:t>v </a:t>
            </a:r>
            <a:r xmlns:a="http://schemas.openxmlformats.org/drawingml/2006/main">
              <a:rPr lang="vi" sz="1800" kern="1200" dirty="0" smtClean="0">
                <a:solidFill>
                  <a:srgbClr val="000000"/>
                </a:solidFill>
                <a:latin typeface="+mn-lt"/>
              </a:rPr>
              <a:t>.</a:t>
            </a:r>
          </a:p>
          <a:p>
            <a:pPr xmlns:a="http://schemas.openxmlformats.org/drawingml/2006/main" marL="0" lvl="0" indent="0" eaLnBrk="0" fontAlgn="base" hangingPunct="0">
              <a:spcBef>
                <a:spcPts val="600"/>
              </a:spcBef>
              <a:spcAft>
                <a:spcPct val="0"/>
              </a:spcAft>
              <a:buNone/>
              <a:tabLst>
                <a:tab pos="228600" algn="l"/>
                <a:tab pos="457200" algn="l"/>
              </a:tabLst>
            </a:pPr>
            <a:r xmlns:a="http://schemas.openxmlformats.org/drawingml/2006/main">
              <a:rPr lang="vi" sz="1800" i="1" kern="1200" dirty="0">
                <a:solidFill>
                  <a:srgbClr val="000000"/>
                </a:solidFill>
                <a:latin typeface="+mn-lt"/>
              </a:rPr>
              <a:t>t2 </a:t>
            </a:r>
            <a:r xmlns:a="http://schemas.openxmlformats.org/drawingml/2006/main">
              <a:rPr lang="vi" sz="1800" i="1" kern="1200" baseline="-25000" dirty="0">
                <a:solidFill>
                  <a:srgbClr val="000000"/>
                </a:solidFill>
                <a:latin typeface="+mn-lt"/>
              </a:rPr>
              <a:t>_</a:t>
            </a:r>
            <a:r xmlns:a="http://schemas.openxmlformats.org/drawingml/2006/main">
              <a:rPr lang="vi" sz="1800" b="1" kern="1200" baseline="-25000" dirty="0">
                <a:solidFill>
                  <a:srgbClr val="000000"/>
                </a:solidFill>
                <a:latin typeface="+mn-lt"/>
              </a:rPr>
              <a:t> </a:t>
            </a:r>
            <a:r xmlns:a="http://schemas.openxmlformats.org/drawingml/2006/main">
              <a:rPr lang="vi" sz="1800" kern="1200" dirty="0">
                <a:solidFill>
                  <a:srgbClr val="000000"/>
                </a:solidFill>
                <a:latin typeface="+mn-lt"/>
              </a:rPr>
              <a:t>: </a:t>
            </a:r>
            <a:r xmlns:a="http://schemas.openxmlformats.org/drawingml/2006/main">
              <a:rPr lang="vi" sz="1800" i="1" kern="1200" dirty="0">
                <a:solidFill>
                  <a:srgbClr val="000000"/>
                </a:solidFill>
                <a:latin typeface="+mn-lt"/>
              </a:rPr>
              <a:t>y </a:t>
            </a:r>
            <a:r xmlns:a="http://schemas.openxmlformats.org/drawingml/2006/main">
              <a:rPr lang="vi" sz="1800" kern="1200" dirty="0">
                <a:solidFill>
                  <a:srgbClr val="000000"/>
                </a:solidFill>
                <a:latin typeface="+mn-lt"/>
              </a:rPr>
              <a:t>nhận được cập nhật </a:t>
            </a:r>
            <a:r xmlns:a="http://schemas.openxmlformats.org/drawingml/2006/main">
              <a:rPr lang="vi" altLang="ja-JP" sz="1800" kern="1200" dirty="0" smtClean="0">
                <a:solidFill>
                  <a:srgbClr val="000000"/>
                </a:solidFill>
                <a:latin typeface="+mn-lt"/>
              </a:rPr>
              <a:t>của </a:t>
            </a:r>
            <a:r xmlns:a="http://schemas.openxmlformats.org/drawingml/2006/main">
              <a:rPr lang="vi" sz="1800" i="1" kern="1200" dirty="0" smtClean="0">
                <a:solidFill>
                  <a:srgbClr val="000000"/>
                </a:solidFill>
                <a:latin typeface="+mn-lt"/>
              </a:rPr>
              <a:t>z </a:t>
            </a:r>
            <a:r xmlns:a="http://schemas.openxmlformats.org/drawingml/2006/main">
              <a:rPr lang="vi" altLang="ja-JP" sz="1800" kern="1200" dirty="0">
                <a:solidFill>
                  <a:srgbClr val="000000"/>
                </a:solidFill>
                <a:latin typeface="+mn-lt"/>
              </a:rPr>
              <a:t>, cập nhật bảng khoảng cách của nó. </a:t>
            </a:r>
            <a:r xmlns:a="http://schemas.openxmlformats.org/drawingml/2006/main">
              <a:rPr lang="vi" altLang="ja-JP" sz="1800" kern="1200" dirty="0">
                <a:solidFill>
                  <a:srgbClr val="000000"/>
                </a:solidFill>
                <a:latin typeface="+mn-lt"/>
              </a:rPr>
              <a:t>chi phí nhỏ nhất </a:t>
            </a:r>
            <a:r xmlns:a="http://schemas.openxmlformats.org/drawingml/2006/main">
              <a:rPr lang="vi" altLang="ja-JP" sz="1800" kern="1200" dirty="0" smtClean="0">
                <a:solidFill>
                  <a:srgbClr val="000000"/>
                </a:solidFill>
                <a:latin typeface="+mn-lt"/>
              </a:rPr>
              <a:t>của </a:t>
            </a:r>
            <a:r xmlns:a="http://schemas.openxmlformats.org/drawingml/2006/main">
              <a:rPr lang="vi" altLang="ja-JP" sz="1800" i="1" kern="1200" dirty="0" smtClean="0">
                <a:solidFill>
                  <a:srgbClr val="000000"/>
                </a:solidFill>
                <a:latin typeface="+mn-lt"/>
              </a:rPr>
              <a:t>y </a:t>
            </a:r>
            <a:r xmlns:a="http://schemas.openxmlformats.org/drawingml/2006/main">
              <a:rPr lang="vi" altLang="ja-JP" sz="1800" i="1" kern="1200" dirty="0">
                <a:solidFill>
                  <a:srgbClr val="000000"/>
                </a:solidFill>
                <a:latin typeface="+mn-lt"/>
              </a:rPr>
              <a:t>không </a:t>
            </a:r>
            <a:r xmlns:a="http://schemas.openxmlformats.org/drawingml/2006/main">
              <a:rPr lang="vi" altLang="ja-JP" sz="1800" kern="1200" dirty="0">
                <a:solidFill>
                  <a:srgbClr val="000000"/>
                </a:solidFill>
                <a:latin typeface="+mn-lt"/>
              </a:rPr>
              <a:t>thay đổi, vì vậy </a:t>
            </a:r>
            <a:r xmlns:a="http://schemas.openxmlformats.org/drawingml/2006/main">
              <a:rPr lang="vi" altLang="ja-JP" sz="1800" i="1" kern="1200" dirty="0" smtClean="0">
                <a:solidFill>
                  <a:srgbClr val="000000"/>
                </a:solidFill>
                <a:latin typeface="+mn-lt"/>
              </a:rPr>
              <a:t>y </a:t>
            </a:r>
            <a:r xmlns:a="http://schemas.openxmlformats.org/drawingml/2006/main">
              <a:rPr lang="vi" altLang="ja-JP" sz="1800" kern="1200" dirty="0" smtClean="0">
                <a:solidFill>
                  <a:srgbClr val="000000"/>
                </a:solidFill>
                <a:latin typeface="+mn-lt"/>
              </a:rPr>
              <a:t>không </a:t>
            </a:r>
            <a:r xmlns:a="http://schemas.openxmlformats.org/drawingml/2006/main">
              <a:rPr lang="vi" altLang="ja-JP" sz="1800" b="1" kern="1200" dirty="0">
                <a:solidFill>
                  <a:srgbClr val="000000"/>
                </a:solidFill>
                <a:latin typeface="+mn-lt"/>
              </a:rPr>
              <a:t>gửi </a:t>
            </a:r>
            <a:r xmlns:a="http://schemas.openxmlformats.org/drawingml/2006/main">
              <a:rPr lang="vi" altLang="ja-JP" sz="1800" kern="1200" dirty="0">
                <a:solidFill>
                  <a:srgbClr val="000000"/>
                </a:solidFill>
                <a:latin typeface="+mn-lt"/>
              </a:rPr>
              <a:t>tin nhắn đến </a:t>
            </a:r>
            <a:r xmlns:a="http://schemas.openxmlformats.org/drawingml/2006/main">
              <a:rPr lang="vi" altLang="ja-JP" sz="1800" i="1" kern="1200" dirty="0">
                <a:solidFill>
                  <a:srgbClr val="000000"/>
                </a:solidFill>
                <a:latin typeface="+mn-lt"/>
              </a:rPr>
              <a:t>z </a:t>
            </a:r>
            <a:r xmlns:a="http://schemas.openxmlformats.org/drawingml/2006/main">
              <a:rPr lang="vi" altLang="ja-JP" sz="1800" kern="1200" dirty="0" smtClean="0">
                <a:solidFill>
                  <a:srgbClr val="000000"/>
                </a:solidFill>
                <a:latin typeface="+mn-lt"/>
              </a:rPr>
              <a:t>.</a:t>
            </a:r>
            <a:endParaRPr xmlns:a="http://schemas.openxmlformats.org/drawingml/2006/main" lang="en-US" sz="1800" kern="1200" dirty="0">
              <a:solidFill>
                <a:srgbClr val="000000"/>
              </a:solidFill>
              <a:latin typeface="+mn-lt"/>
            </a:endParaRPr>
          </a:p>
        </p:txBody>
      </p:sp>
      <p:sp>
        <p:nvSpPr>
          <p:cNvPr id="8" name="Content Placeholder 7"/>
          <p:cNvSpPr>
            <a:spLocks noGrp="1"/>
          </p:cNvSpPr>
          <p:nvPr>
            <p:ph sz="quarter" idx="17"/>
          </p:nvPr>
        </p:nvSpPr>
        <p:spPr>
          <a:xfrm>
            <a:off x="552450" y="5631177"/>
            <a:ext cx="6687251" cy="686466"/>
          </a:xfrm>
        </p:spPr>
        <p:txBody>
          <a:bodyPr/>
          <a:lstStyle/>
          <a:p>
            <a:pPr xmlns:a="http://schemas.openxmlformats.org/drawingml/2006/main" marL="0" lvl="0" indent="0" eaLnBrk="0" fontAlgn="base" hangingPunct="0">
              <a:spcAft>
                <a:spcPct val="0"/>
              </a:spcAft>
              <a:buClrTx/>
              <a:buNone/>
            </a:pPr>
            <a:r xmlns:a="http://schemas.openxmlformats.org/drawingml/2006/main">
              <a:rPr lang="vi" sz="1800" kern="1200" dirty="0">
                <a:solidFill>
                  <a:srgbClr val="000000"/>
                </a:solidFill>
                <a:latin typeface="+mn-lt"/>
              </a:rPr>
              <a:t>* Xem các bài tập tương tác trực tuyến để biết thêm </a:t>
            </a:r>
            <a:r xmlns:a="http://schemas.openxmlformats.org/drawingml/2006/main">
              <a:rPr lang="vi" sz="1800" kern="1200" dirty="0" smtClean="0">
                <a:solidFill>
                  <a:srgbClr val="000000"/>
                </a:solidFill>
                <a:latin typeface="+mn-lt"/>
              </a:rPr>
              <a:t>ví dụ </a:t>
            </a:r>
            <a:r xmlns:a="http://schemas.openxmlformats.org/drawingml/2006/main" xmlns:r="http://schemas.openxmlformats.org/officeDocument/2006/relationships">
              <a:rPr lang="vi" sz="1800" kern="1200" dirty="0">
                <a:solidFill>
                  <a:srgbClr val="000000"/>
                </a:solidFill>
                <a:latin typeface="+mn-lt"/>
                <a:hlinkClick r:id="rId3" tooltip="http://gaia.cs.umass.edu/kurose_ross/interactive/"/>
              </a:rPr>
              <a:t>: </a:t>
            </a:r>
            <a:endParaRPr xmlns:a="http://schemas.openxmlformats.org/drawingml/2006/main" lang="en-US" sz="1800" kern="1200" dirty="0">
              <a:solidFill>
                <a:srgbClr val="000000"/>
              </a:solidFill>
              <a:latin typeface="+mn-lt"/>
            </a:endParaRPr>
            <a:r xmlns:a="http://schemas.openxmlformats.org/drawingml/2006/main" xmlns:r="http://schemas.openxmlformats.org/officeDocument/2006/relationships">
              <a:rPr lang="vi" sz="1800" kern="1200" dirty="0" smtClean="0">
                <a:solidFill>
                  <a:srgbClr val="000000"/>
                </a:solidFill>
                <a:latin typeface="+mn-lt"/>
                <a:hlinkClick r:id="rId3" tooltip="http://gaia.cs.umass.edu/kurose_ross/interactive/"/>
              </a:rPr>
              <a:t>http://gaia.cs.umass.edu/kurose_ross/interactive/</a:t>
            </a:r>
          </a:p>
        </p:txBody>
      </p:sp>
    </p:spTree>
    <p:extLst>
      <p:ext uri="{BB962C8B-B14F-4D97-AF65-F5344CB8AC3E}">
        <p14:creationId xmlns:p14="http://schemas.microsoft.com/office/powerpoint/2010/main" val="2328334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Vector khoảng cách: Thay đổi chi phí liên kết </a:t>
            </a:r>
            <a:r xmlns:a="http://schemas.openxmlformats.org/drawingml/2006/main">
              <a:rPr lang="vi" sz="2000" b="0" dirty="0" smtClean="0">
                <a:latin typeface="Times New Roman" panose="02020603050405020304" pitchFamily="18" charset="0"/>
              </a:rPr>
              <a:t>(2 trên 2)</a:t>
            </a:r>
            <a:endParaRPr xmlns:a="http://schemas.openxmlformats.org/drawingml/2006/main" lang="en-US" sz="2000" b="0" dirty="0">
              <a:latin typeface="Times New Roman" panose="02020603050405020304" pitchFamily="18" charset="0"/>
            </a:endParaRPr>
          </a:p>
        </p:txBody>
      </p:sp>
      <p:sp>
        <p:nvSpPr>
          <p:cNvPr id="3" name="Content Placeholder 2"/>
          <p:cNvSpPr>
            <a:spLocks noGrp="1"/>
          </p:cNvSpPr>
          <p:nvPr>
            <p:ph idx="1"/>
          </p:nvPr>
        </p:nvSpPr>
        <p:spPr>
          <a:xfrm>
            <a:off x="457200" y="1611182"/>
            <a:ext cx="4381500" cy="2608376"/>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b="1" kern="1200" dirty="0">
                <a:solidFill>
                  <a:srgbClr val="000000"/>
                </a:solidFill>
                <a:latin typeface="+mn-lt"/>
              </a:rPr>
              <a:t>thay đổi chi phí liên kết: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mn-lt"/>
              </a:rPr>
              <a:t>nút phát hiện </a:t>
            </a:r>
            <a:r xmlns:a="http://schemas.openxmlformats.org/drawingml/2006/main">
              <a:rPr lang="vi" sz="2000" kern="1200" dirty="0" smtClean="0">
                <a:solidFill>
                  <a:srgbClr val="000000"/>
                </a:solidFill>
                <a:latin typeface="+mn-lt"/>
              </a:rPr>
              <a:t>thay đổi chi phí liên kết cục bộ</a:t>
            </a:r>
            <a:endParaRPr xmlns:a="http://schemas.openxmlformats.org/drawingml/2006/main" lang="en-US" sz="2000" kern="1200" dirty="0">
              <a:solidFill>
                <a:srgbClr val="000000"/>
              </a:solidFill>
              <a:latin typeface="+mn-lt"/>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b="1" kern="1200" dirty="0">
                <a:solidFill>
                  <a:srgbClr val="000000"/>
                </a:solidFill>
                <a:latin typeface="+mn-lt"/>
              </a:rPr>
              <a:t>tin xấu đến chậm</a:t>
            </a:r>
            <a:r xmlns:a="http://schemas.openxmlformats.org/drawingml/2006/main">
              <a:rPr lang="vi" sz="2000" kern="1200" dirty="0">
                <a:solidFill>
                  <a:srgbClr val="000000"/>
                </a:solidFill>
                <a:latin typeface="+mn-lt"/>
              </a:rPr>
              <a:t> </a:t>
            </a:r>
            <a:r xmlns:a="http://schemas.openxmlformats.org/drawingml/2006/main">
              <a:rPr lang="vi" sz="2000" kern="1200" dirty="0" smtClean="0">
                <a:solidFill>
                  <a:srgbClr val="000000"/>
                </a:solidFill>
                <a:latin typeface="+mn-lt"/>
              </a:rPr>
              <a:t>– Vấn đề </a:t>
            </a:r>
            <a:r xmlns:a="http://schemas.openxmlformats.org/drawingml/2006/main">
              <a:rPr lang="vi" altLang="ja-JP" sz="2000" kern="1200" dirty="0" smtClean="0">
                <a:solidFill>
                  <a:srgbClr val="000000"/>
                </a:solidFill>
                <a:latin typeface="+mn-lt"/>
              </a:rPr>
              <a:t>“đếm </a:t>
            </a:r>
            <a:r xmlns:a="http://schemas.openxmlformats.org/drawingml/2006/main">
              <a:rPr lang="vi" altLang="ja-JP" sz="2000" kern="1200" dirty="0">
                <a:solidFill>
                  <a:srgbClr val="000000"/>
                </a:solidFill>
                <a:latin typeface="+mn-lt"/>
              </a:rPr>
              <a:t>đến </a:t>
            </a:r>
            <a:r xmlns:a="http://schemas.openxmlformats.org/drawingml/2006/main">
              <a:rPr lang="vi" altLang="ja-JP" sz="2000" kern="1200" dirty="0" smtClean="0">
                <a:solidFill>
                  <a:srgbClr val="000000"/>
                </a:solidFill>
                <a:latin typeface="+mn-lt"/>
              </a:rPr>
              <a:t>vô cùng” </a:t>
            </a:r>
            <a:r xmlns:a="http://schemas.openxmlformats.org/drawingml/2006/main">
              <a:rPr lang="vi" altLang="ja-JP" sz="2000" kern="1200" dirty="0">
                <a:solidFill>
                  <a:srgbClr val="000000"/>
                </a:solidFill>
                <a:latin typeface="+mn-lt"/>
              </a:rPr>
              <a: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mn-lt"/>
              </a:rPr>
              <a:t>44 lần lặp trước khi thuật toán ổn định: xem văn bản</a:t>
            </a:r>
          </a:p>
        </p:txBody>
      </p:sp>
      <p:pic>
        <p:nvPicPr>
          <p:cNvPr id="5" name="Picture 4" descr="3 routes are linked. They are arranged in a triangle. Top, y. Right, z. Left, x. Y. To z, 1. Z. To x, 50. X. To y, 4. Value 4 points to a value, 60."/>
          <p:cNvPicPr>
            <a:picLocks noChangeAspect="1"/>
          </p:cNvPicPr>
          <p:nvPr/>
        </p:nvPicPr>
        <p:blipFill>
          <a:blip r:embed="rId2"/>
          <a:stretch>
            <a:fillRect/>
          </a:stretch>
        </p:blipFill>
        <p:spPr>
          <a:xfrm>
            <a:off x="5580891" y="2099449"/>
            <a:ext cx="3007104" cy="1631842"/>
          </a:xfrm>
          <a:prstGeom prst="rect">
            <a:avLst/>
          </a:prstGeom>
        </p:spPr>
      </p:pic>
      <p:sp>
        <p:nvSpPr>
          <p:cNvPr id="4" name="Content Placeholder 3"/>
          <p:cNvSpPr>
            <a:spLocks noGrp="1"/>
          </p:cNvSpPr>
          <p:nvPr>
            <p:ph idx="13"/>
          </p:nvPr>
        </p:nvSpPr>
        <p:spPr>
          <a:xfrm>
            <a:off x="556005" y="4196963"/>
            <a:ext cx="7876796" cy="2185183"/>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b="1" kern="1200" dirty="0" smtClean="0">
                <a:solidFill>
                  <a:srgbClr val="000000"/>
                </a:solidFill>
                <a:latin typeface="Arial (Body)"/>
              </a:rPr>
              <a:t>ngược </a:t>
            </a:r>
            <a:r xmlns:a="http://schemas.openxmlformats.org/drawingml/2006/main">
              <a:rPr lang="vi" sz="2000" b="1" kern="1200" dirty="0">
                <a:solidFill>
                  <a:srgbClr val="000000"/>
                </a:solidFill>
                <a:latin typeface="Arial (Body)"/>
              </a:rPr>
              <a:t>độc </a:t>
            </a:r>
            <a:r xmlns:a="http://schemas.openxmlformats.org/drawingml/2006/main">
              <a:rPr lang="vi" sz="2000" b="1" i="0" kern="1200" dirty="0" smtClean="0">
                <a:solidFill>
                  <a:srgbClr val="000000"/>
                </a:solidFill>
                <a:latin typeface="Arial (Body)"/>
              </a:rPr>
              <a:t>:</a:t>
            </a:r>
            <a:endParaRPr xmlns:a="http://schemas.openxmlformats.org/drawingml/2006/main" lang="en-US" sz="2000" b="1" i="0" kern="12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Nếu Z đi qua Y để đến </a:t>
            </a:r>
            <a:r xmlns:a="http://schemas.openxmlformats.org/drawingml/2006/main">
              <a:rPr lang="vi" sz="2000" kern="1200" dirty="0" smtClean="0">
                <a:solidFill>
                  <a:srgbClr val="000000"/>
                </a:solidFill>
                <a:latin typeface="Arial (Body)"/>
              </a:rPr>
              <a:t>X:</a:t>
            </a:r>
            <a:endParaRPr xmlns:a="http://schemas.openxmlformats.org/drawingml/2006/main" lang="en-US" sz="2000" kern="12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Z cho Y biết khoảng cách ( </a:t>
            </a:r>
            <a:r xmlns:a="http://schemas.openxmlformats.org/drawingml/2006/main">
              <a:rPr lang="vi" sz="2000" kern="1200" dirty="0" smtClean="0">
                <a:solidFill>
                  <a:srgbClr val="000000"/>
                </a:solidFill>
                <a:latin typeface="Arial (Body)"/>
              </a:rPr>
              <a:t>Z </a:t>
            </a:r>
            <a:r xmlns:a="http://schemas.openxmlformats.org/drawingml/2006/main">
              <a:rPr lang="vi" altLang="ja-JP" sz="2000" kern="1200" dirty="0" smtClean="0">
                <a:solidFill>
                  <a:srgbClr val="000000"/>
                </a:solidFill>
                <a:latin typeface="Arial (Body)"/>
              </a:rPr>
              <a:t>'s </a:t>
            </a:r>
            <a:r xmlns:a="http://schemas.openxmlformats.org/drawingml/2006/main">
              <a:rPr lang="vi" altLang="ja-JP" sz="2000" kern="1200" dirty="0">
                <a:solidFill>
                  <a:srgbClr val="000000"/>
                </a:solidFill>
                <a:latin typeface="Arial (Body)"/>
              </a:rPr>
              <a:t>) của nó đến X là vô hạn (vì vậy Y </a:t>
            </a:r>
            <a:r xmlns:a="http://schemas.openxmlformats.org/drawingml/2006/main">
              <a:rPr lang="vi" altLang="ja-JP" sz="2000" kern="1200" dirty="0" smtClean="0">
                <a:solidFill>
                  <a:srgbClr val="000000"/>
                </a:solidFill>
                <a:latin typeface="Arial (Body)"/>
              </a:rPr>
              <a:t>sẽ không </a:t>
            </a:r>
            <a:r xmlns:a="http://schemas.openxmlformats.org/drawingml/2006/main">
              <a:rPr lang="vi" altLang="ja-JP" sz="2000" kern="1200" dirty="0">
                <a:solidFill>
                  <a:srgbClr val="000000"/>
                </a:solidFill>
                <a:latin typeface="Arial (Body)"/>
              </a:rPr>
              <a:t>định tuyến đến X qua Z)</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điều này sẽ hoàn toàn giải quyết vấn đề đếm đến vô cùng?</a:t>
            </a:r>
          </a:p>
        </p:txBody>
      </p:sp>
    </p:spTree>
    <p:extLst>
      <p:ext uri="{BB962C8B-B14F-4D97-AF65-F5344CB8AC3E}">
        <p14:creationId xmlns:p14="http://schemas.microsoft.com/office/powerpoint/2010/main" val="3467672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(1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770506"/>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 </a:t>
            </a:r>
            <a:r xmlns:a="http://schemas.openxmlformats.org/drawingml/2006/main">
              <a:rPr lang="vi" sz="2200" b="1"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 </a:t>
            </a:r>
            <a:r xmlns:a="http://schemas.openxmlformats.org/drawingml/2006/main">
              <a:rPr lang="vi" sz="2200" dirty="0">
                <a:latin typeface="+mn-lt"/>
              </a:rPr>
              <a:t>giao thức định tuyến</a:t>
            </a:r>
          </a:p>
          <a:p>
            <a:pPr xmlns:a="http://schemas.openxmlformats.org/drawingml/2006/main" marL="740664" indent="-283464">
              <a:buSzPct val="100000"/>
              <a:buFont typeface="Arial" panose="020B0604020202020204" pitchFamily="34" charset="0"/>
              <a:buChar char="‒"/>
            </a:pPr>
            <a:r xmlns:a="http://schemas.openxmlformats.org/drawingml/2006/main">
              <a:rPr lang="vi" sz="2200" dirty="0" smtClean="0">
                <a:latin typeface="+mn-lt"/>
              </a:rPr>
              <a:t>liên kết nhà nước</a:t>
            </a:r>
          </a:p>
          <a:p>
            <a:pPr xmlns:a="http://schemas.openxmlformats.org/drawingml/2006/main" marL="740664" indent="-283464">
              <a:buSzPct val="100000"/>
              <a:buFont typeface="Arial" panose="020B060402020202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Tái bút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2706527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So sánh L</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S và D</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Thuật toán V</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idx="1"/>
          </p:nvPr>
        </p:nvSpPr>
        <p:spPr>
          <a:xfrm>
            <a:off x="470848" y="1444956"/>
            <a:ext cx="3432412" cy="324701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1800" b="1" dirty="0">
                <a:solidFill>
                  <a:srgbClr val="000000"/>
                </a:solidFill>
                <a:latin typeface="Arial (Body)"/>
              </a:rPr>
              <a:t>độ phức tạp của thông điệp</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smtClean="0">
                <a:solidFill>
                  <a:srgbClr val="000000"/>
                </a:solidFill>
                <a:latin typeface="Arial (Body)"/>
              </a:rPr>
              <a:t>LS:</a:t>
            </a:r>
            <a:r xmlns:a="http://schemas.openxmlformats.org/drawingml/2006/main">
              <a:rPr lang="vi" sz="1800" dirty="0" smtClean="0">
                <a:solidFill>
                  <a:srgbClr val="000000"/>
                </a:solidFill>
                <a:latin typeface="Arial (Body)"/>
              </a:rPr>
              <a:t> </a:t>
            </a:r>
            <a:r xmlns:a="http://schemas.openxmlformats.org/drawingml/2006/main">
              <a:rPr lang="vi" sz="1800" dirty="0">
                <a:solidFill>
                  <a:srgbClr val="000000"/>
                </a:solidFill>
                <a:latin typeface="Arial (Body)"/>
              </a:rPr>
              <a:t>với n nút, E liên kết </a:t>
            </a:r>
            <a:r xmlns:a="http://schemas.openxmlformats.org/drawingml/2006/main">
              <a:rPr lang="vi" sz="1800" dirty="0" smtClean="0">
                <a:solidFill>
                  <a:srgbClr val="000000"/>
                </a:solidFill>
                <a:latin typeface="Arial (Body)"/>
              </a:rPr>
              <a:t>, O</a:t>
            </a:r>
            <a:r xmlns:a="http://schemas.openxmlformats.org/drawingml/2006/main">
              <a:rPr lang="vi" sz="100" dirty="0" smtClean="0">
                <a:solidFill>
                  <a:srgbClr val="000000"/>
                </a:solidFill>
                <a:latin typeface="Arial (Body)"/>
              </a:rPr>
              <a:t> </a:t>
            </a:r>
            <a:r xmlns:a="http://schemas.openxmlformats.org/drawingml/2006/main">
              <a:rPr lang="vi" sz="1800" dirty="0" smtClean="0">
                <a:solidFill>
                  <a:srgbClr val="000000"/>
                </a:solidFill>
                <a:latin typeface="Arial (Body)"/>
              </a:rPr>
              <a:t>(</a:t>
            </a:r>
            <a:r xmlns:a="http://schemas.openxmlformats.org/drawingml/2006/main">
              <a:rPr lang="vi" sz="100" dirty="0" smtClean="0">
                <a:solidFill>
                  <a:srgbClr val="000000"/>
                </a:solidFill>
                <a:latin typeface="Arial (Body)"/>
              </a:rPr>
              <a:t> </a:t>
            </a:r>
            <a:r xmlns:a="http://schemas.openxmlformats.org/drawingml/2006/main">
              <a:rPr lang="vi" sz="1800" dirty="0" smtClean="0">
                <a:solidFill>
                  <a:srgbClr val="000000"/>
                </a:solidFill>
                <a:latin typeface="Arial (Body)"/>
              </a:rPr>
              <a:t>N</a:t>
            </a:r>
            <a:r xmlns:a="http://schemas.openxmlformats.org/drawingml/2006/main">
              <a:rPr lang="vi" sz="100" dirty="0" smtClean="0">
                <a:solidFill>
                  <a:srgbClr val="000000"/>
                </a:solidFill>
                <a:latin typeface="Arial (Body)"/>
              </a:rPr>
              <a:t> </a:t>
            </a:r>
            <a:r xmlns:a="http://schemas.openxmlformats.org/drawingml/2006/main">
              <a:rPr lang="vi" sz="1800" dirty="0" smtClean="0">
                <a:solidFill>
                  <a:srgbClr val="000000"/>
                </a:solidFill>
                <a:latin typeface="Arial (Body)"/>
              </a:rPr>
              <a:t>E) </a:t>
            </a:r>
            <a:r xmlns:a="http://schemas.openxmlformats.org/drawingml/2006/main">
              <a:rPr lang="vi" sz="1800" dirty="0">
                <a:solidFill>
                  <a:srgbClr val="000000"/>
                </a:solidFill>
                <a:latin typeface="Arial (Body)"/>
              </a:rPr>
              <a:t>tin nhắn </a:t>
            </a:r>
            <a:r xmlns:a="http://schemas.openxmlformats.org/drawingml/2006/main">
              <a:rPr lang="vi" sz="1800" dirty="0" smtClean="0">
                <a:solidFill>
                  <a:srgbClr val="000000"/>
                </a:solidFill>
                <a:latin typeface="Arial (Body)"/>
              </a:rPr>
              <a:t>đã gửi</a:t>
            </a:r>
            <a:endParaRPr xmlns:a="http://schemas.openxmlformats.org/drawingml/2006/main" lang="en-US" sz="18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smtClean="0">
                <a:solidFill>
                  <a:srgbClr val="000000"/>
                </a:solidFill>
                <a:latin typeface="Arial (Body)"/>
              </a:rPr>
              <a:t>ĐV:</a:t>
            </a:r>
            <a:r xmlns:a="http://schemas.openxmlformats.org/drawingml/2006/main">
              <a:rPr lang="vi" sz="1800" dirty="0" smtClean="0">
                <a:solidFill>
                  <a:srgbClr val="000000"/>
                </a:solidFill>
                <a:latin typeface="Arial (Body)"/>
              </a:rPr>
              <a:t> </a:t>
            </a:r>
            <a:r xmlns:a="http://schemas.openxmlformats.org/drawingml/2006/main">
              <a:rPr lang="vi" sz="1800" dirty="0">
                <a:solidFill>
                  <a:srgbClr val="000000"/>
                </a:solidFill>
                <a:latin typeface="Arial (Body)"/>
              </a:rPr>
              <a:t>trao đổi giữa các nước láng giềng chỉ</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rPr>
              <a:t>thời gian hội tụ thay đổi</a:t>
            </a:r>
          </a:p>
          <a:p>
            <a:pPr xmlns:a="http://schemas.openxmlformats.org/drawingml/2006/main" marL="0" lvl="0" indent="0" eaLnBrk="0" fontAlgn="base" hangingPunct="0">
              <a:spcAft>
                <a:spcPct val="0"/>
              </a:spcAft>
              <a:buNone/>
            </a:pPr>
            <a:r xmlns:a="http://schemas.openxmlformats.org/drawingml/2006/main">
              <a:rPr lang="vi" sz="1800" b="1" dirty="0">
                <a:solidFill>
                  <a:srgbClr val="000000"/>
                </a:solidFill>
                <a:latin typeface="Arial (Body)"/>
              </a:rPr>
              <a:t>tốc độ hội tụ</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b="1" dirty="0" smtClean="0">
                <a:solidFill>
                  <a:srgbClr val="000000"/>
                </a:solidFill>
                <a:latin typeface="Arial (Body)"/>
              </a:rPr>
              <a:t>LS:</a:t>
            </a:r>
            <a:endParaRPr xmlns:a="http://schemas.openxmlformats.org/drawingml/2006/main" lang="en-US" sz="1800" b="1" dirty="0">
              <a:solidFill>
                <a:srgbClr val="000000"/>
              </a:solidFill>
              <a:latin typeface="Arial (Body)"/>
            </a:endParaRPr>
          </a:p>
        </p:txBody>
      </p:sp>
      <p:graphicFrame>
        <p:nvGraphicFramePr>
          <p:cNvPr id="7" name="Object 6" descr="O left brace n squared right brace."/>
          <p:cNvGraphicFramePr>
            <a:graphicFrameLocks noChangeAspect="1"/>
          </p:cNvGraphicFramePr>
          <p:nvPr>
            <p:extLst>
              <p:ext uri="{D42A27DB-BD31-4B8C-83A1-F6EECF244321}">
                <p14:modId xmlns:p14="http://schemas.microsoft.com/office/powerpoint/2010/main" val="1288612044"/>
              </p:ext>
            </p:extLst>
          </p:nvPr>
        </p:nvGraphicFramePr>
        <p:xfrm>
          <a:off x="1238061" y="4276455"/>
          <a:ext cx="563444" cy="354165"/>
        </p:xfrm>
        <a:graphic>
          <a:graphicData uri="http://schemas.openxmlformats.org/presentationml/2006/ole">
            <mc:AlternateContent xmlns:mc="http://schemas.openxmlformats.org/markup-compatibility/2006">
              <mc:Choice xmlns:v="urn:schemas-microsoft-com:vml" Requires="v">
                <p:oleObj spid="_x0000_s9501" name="Equation" r:id="rId3" imgW="444240" imgH="279360" progId="Equation.DSMT4">
                  <p:embed/>
                </p:oleObj>
              </mc:Choice>
              <mc:Fallback>
                <p:oleObj name="Equation" r:id="rId3" imgW="444240" imgH="279360" progId="Equation.DSMT4">
                  <p:embed/>
                  <p:pic>
                    <p:nvPicPr>
                      <p:cNvPr id="0" name=""/>
                      <p:cNvPicPr/>
                      <p:nvPr/>
                    </p:nvPicPr>
                    <p:blipFill>
                      <a:blip r:embed="rId4"/>
                      <a:stretch>
                        <a:fillRect/>
                      </a:stretch>
                    </p:blipFill>
                    <p:spPr>
                      <a:xfrm>
                        <a:off x="1238061" y="4276455"/>
                        <a:ext cx="563444" cy="354165"/>
                      </a:xfrm>
                      <a:prstGeom prst="rect">
                        <a:avLst/>
                      </a:prstGeom>
                    </p:spPr>
                  </p:pic>
                </p:oleObj>
              </mc:Fallback>
            </mc:AlternateContent>
          </a:graphicData>
        </a:graphic>
      </p:graphicFrame>
      <p:sp>
        <p:nvSpPr>
          <p:cNvPr id="5" name="Content Placeholder 4"/>
          <p:cNvSpPr>
            <a:spLocks noGrp="1"/>
          </p:cNvSpPr>
          <p:nvPr>
            <p:ph idx="14"/>
          </p:nvPr>
        </p:nvSpPr>
        <p:spPr>
          <a:xfrm>
            <a:off x="457200" y="4215835"/>
            <a:ext cx="3582538" cy="2111420"/>
          </a:xfrm>
        </p:spPr>
        <p:txBody>
          <a:bodyPr/>
          <a:lstStyle/>
          <a:p>
            <a:pPr xmlns:a="http://schemas.openxmlformats.org/drawingml/2006/main" marL="273050" lvl="0" indent="1077913" eaLnBrk="0" fontAlgn="base" hangingPunct="0">
              <a:spcAft>
                <a:spcPct val="0"/>
              </a:spcAft>
              <a:buNone/>
            </a:pPr>
            <a:r xmlns:a="http://schemas.openxmlformats.org/drawingml/2006/main">
              <a:rPr lang="vi" sz="1800" dirty="0">
                <a:solidFill>
                  <a:srgbClr val="000000"/>
                </a:solidFill>
                <a:latin typeface="Arial (Body)"/>
              </a:rPr>
              <a:t>thuật toán yêu cầu O</a:t>
            </a:r>
            <a:r xmlns:a="http://schemas.openxmlformats.org/drawingml/2006/main">
              <a:rPr lang="vi" sz="100" dirty="0">
                <a:solidFill>
                  <a:srgbClr val="000000"/>
                </a:solidFill>
                <a:latin typeface="Arial (Body)"/>
              </a:rPr>
              <a:t> </a:t>
            </a:r>
            <a:r xmlns:a="http://schemas.openxmlformats.org/drawingml/2006/main">
              <a:rPr lang="vi" sz="1800" dirty="0">
                <a:solidFill>
                  <a:srgbClr val="000000"/>
                </a:solidFill>
                <a:latin typeface="Arial (Body)"/>
              </a:rPr>
              <a:t>(</a:t>
            </a:r>
            <a:r xmlns:a="http://schemas.openxmlformats.org/drawingml/2006/main">
              <a:rPr lang="vi" sz="100" dirty="0">
                <a:solidFill>
                  <a:srgbClr val="000000"/>
                </a:solidFill>
                <a:latin typeface="Arial (Body)"/>
              </a:rPr>
              <a:t> </a:t>
            </a:r>
            <a:r xmlns:a="http://schemas.openxmlformats.org/drawingml/2006/main">
              <a:rPr lang="vi" sz="1800" dirty="0">
                <a:solidFill>
                  <a:srgbClr val="000000"/>
                </a:solidFill>
                <a:latin typeface="Arial (Body)"/>
              </a:rPr>
              <a:t>N</a:t>
            </a:r>
            <a:r xmlns:a="http://schemas.openxmlformats.org/drawingml/2006/main">
              <a:rPr lang="vi" sz="100" dirty="0">
                <a:solidFill>
                  <a:srgbClr val="000000"/>
                </a:solidFill>
                <a:latin typeface="Arial (Body)"/>
              </a:rPr>
              <a:t> </a:t>
            </a:r>
            <a:r xmlns:a="http://schemas.openxmlformats.org/drawingml/2006/main">
              <a:rPr lang="vi" sz="1800" dirty="0">
                <a:solidFill>
                  <a:srgbClr val="000000"/>
                </a:solidFill>
                <a:latin typeface="Arial (Body)"/>
              </a:rPr>
              <a:t>E) tin nhắn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rPr>
              <a:t>có thể có dao động</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1800" b="1" dirty="0" smtClean="0">
                <a:solidFill>
                  <a:srgbClr val="000000"/>
                </a:solidFill>
                <a:latin typeface="Arial (Body)"/>
              </a:rPr>
              <a:t>Đ.</a:t>
            </a:r>
            <a:r xmlns:a="http://schemas.openxmlformats.org/drawingml/2006/main">
              <a:rPr lang="vi" sz="100" b="1" dirty="0" smtClean="0">
                <a:solidFill>
                  <a:srgbClr val="000000"/>
                </a:solidFill>
                <a:latin typeface="Arial (Body)"/>
              </a:rPr>
              <a:t> </a:t>
            </a:r>
            <a:r xmlns:a="http://schemas.openxmlformats.org/drawingml/2006/main">
              <a:rPr lang="vi" sz="1800" b="1" dirty="0">
                <a:solidFill>
                  <a:srgbClr val="000000"/>
                </a:solidFill>
                <a:latin typeface="Arial (Body)"/>
              </a:rPr>
              <a:t>V: </a:t>
            </a:r>
            <a:r xmlns:a="http://schemas.openxmlformats.org/drawingml/2006/main">
              <a:rPr lang="vi" sz="1800" dirty="0">
                <a:solidFill>
                  <a:srgbClr val="000000"/>
                </a:solidFill>
                <a:latin typeface="Arial (Body)"/>
              </a:rPr>
              <a:t>thời gian hội tụ thay đổi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rPr>
              <a:t>có thể là các vòng lặp định tuyến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dirty="0" smtClean="0">
                <a:solidFill>
                  <a:srgbClr val="000000"/>
                </a:solidFill>
                <a:latin typeface="Arial (Body)"/>
              </a:rPr>
              <a:t>bài toán </a:t>
            </a:r>
            <a:endParaRPr xmlns:a="http://schemas.openxmlformats.org/drawingml/2006/main" lang="en-US" sz="1800" dirty="0">
              <a:solidFill>
                <a:srgbClr val="000000"/>
              </a:solidFill>
              <a:latin typeface="Arial (Body)"/>
            </a:endParaRPr>
            <a:r xmlns:a="http://schemas.openxmlformats.org/drawingml/2006/main">
              <a:rPr lang="vi" sz="1800" dirty="0">
                <a:solidFill>
                  <a:srgbClr val="000000"/>
                </a:solidFill>
                <a:latin typeface="Arial (Body)"/>
              </a:rPr>
              <a:t>đếm đến vô cực</a:t>
            </a:r>
          </a:p>
        </p:txBody>
      </p:sp>
      <p:sp>
        <p:nvSpPr>
          <p:cNvPr id="4" name="Content Placeholder 3"/>
          <p:cNvSpPr>
            <a:spLocks noGrp="1"/>
          </p:cNvSpPr>
          <p:nvPr>
            <p:ph idx="13"/>
          </p:nvPr>
        </p:nvSpPr>
        <p:spPr>
          <a:xfrm>
            <a:off x="4458865" y="1609493"/>
            <a:ext cx="4043689" cy="427806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1800" b="1" dirty="0">
                <a:solidFill>
                  <a:srgbClr val="000000"/>
                </a:solidFill>
                <a:latin typeface="Arial (Body)"/>
              </a:rPr>
              <a:t>mạnh mẽ: </a:t>
            </a:r>
            <a:r xmlns:a="http://schemas.openxmlformats.org/drawingml/2006/main">
              <a:rPr lang="vi" sz="1800" dirty="0">
                <a:solidFill>
                  <a:srgbClr val="000000"/>
                </a:solidFill>
                <a:latin typeface="Arial (Body)"/>
              </a:rPr>
              <a:t>điều gì xảy ra nếu bộ định tuyến gặp trục trặc?</a:t>
            </a:r>
          </a:p>
          <a:p>
            <a:pPr xmlns:a="http://schemas.openxmlformats.org/drawingml/2006/main" marL="0" lvl="0" indent="0" eaLnBrk="0" fontAlgn="base" hangingPunct="0">
              <a:spcAft>
                <a:spcPct val="0"/>
              </a:spcAft>
              <a:buNone/>
            </a:pPr>
            <a:r xmlns:a="http://schemas.openxmlformats.org/drawingml/2006/main">
              <a:rPr lang="vi" sz="1800" b="1" dirty="0" smtClean="0">
                <a:solidFill>
                  <a:srgbClr val="000000"/>
                </a:solidFill>
                <a:latin typeface="Arial (Body)"/>
              </a:rPr>
              <a:t>L</a:t>
            </a:r>
            <a:r xmlns:a="http://schemas.openxmlformats.org/drawingml/2006/main">
              <a:rPr lang="vi" sz="100" b="1" dirty="0" smtClean="0">
                <a:solidFill>
                  <a:srgbClr val="000000"/>
                </a:solidFill>
                <a:latin typeface="Arial (Body)"/>
              </a:rPr>
              <a:t> </a:t>
            </a:r>
            <a:r xmlns:a="http://schemas.openxmlformats.org/drawingml/2006/main">
              <a:rPr lang="vi" sz="1800" b="1" dirty="0" smtClean="0">
                <a:solidFill>
                  <a:srgbClr val="000000"/>
                </a:solidFill>
                <a:latin typeface="Arial (Body)"/>
              </a:rPr>
              <a:t>S:</a:t>
            </a:r>
            <a:endParaRPr xmlns:a="http://schemas.openxmlformats.org/drawingml/2006/main" lang="en-US" sz="1800" b="1" dirty="0">
              <a:solidFill>
                <a:srgbClr val="000000"/>
              </a:solidFill>
              <a:latin typeface="Arial (Body)"/>
            </a:endParaRPr>
          </a:p>
          <a:p>
            <a:pPr xmlns:a="http://schemas.openxmlformats.org/drawingml/2006/main" marL="255600" lvl="1" indent="-255600"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rPr>
              <a:t>nút có thể quảng cáo </a:t>
            </a:r>
            <a:r xmlns:a="http://schemas.openxmlformats.org/drawingml/2006/main">
              <a:rPr lang="vi" sz="1800" dirty="0">
                <a:solidFill>
                  <a:srgbClr val="000000"/>
                </a:solidFill>
                <a:latin typeface="Arial (Body)"/>
              </a:rPr>
              <a:t>chi phí </a:t>
            </a:r>
            <a:r xmlns:a="http://schemas.openxmlformats.org/drawingml/2006/main">
              <a:rPr lang="vi" sz="1800" b="1" dirty="0">
                <a:solidFill>
                  <a:srgbClr val="000000"/>
                </a:solidFill>
                <a:latin typeface="Arial (Body)"/>
              </a:rPr>
              <a:t>liên kết không chính xác</a:t>
            </a:r>
          </a:p>
          <a:p>
            <a:pPr xmlns:a="http://schemas.openxmlformats.org/drawingml/2006/main" marL="255600" lvl="1" indent="-255600"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rPr>
              <a:t>mỗi nút chỉ tính toán </a:t>
            </a:r>
            <a:r xmlns:a="http://schemas.openxmlformats.org/drawingml/2006/main">
              <a:rPr lang="vi" sz="1800" dirty="0">
                <a:solidFill>
                  <a:srgbClr val="000000"/>
                </a:solidFill>
                <a:latin typeface="Arial (Body)"/>
              </a:rPr>
              <a:t>bảng </a:t>
            </a:r>
            <a:r xmlns:a="http://schemas.openxmlformats.org/drawingml/2006/main">
              <a:rPr lang="vi" sz="1800" b="1" dirty="0">
                <a:solidFill>
                  <a:srgbClr val="000000"/>
                </a:solidFill>
                <a:latin typeface="Arial (Body)"/>
              </a:rPr>
              <a:t>riêng của nó</a:t>
            </a:r>
          </a:p>
          <a:p>
            <a:pPr xmlns:a="http://schemas.openxmlformats.org/drawingml/2006/main" marL="0" lvl="0" indent="0" eaLnBrk="0" fontAlgn="base" hangingPunct="0">
              <a:spcAft>
                <a:spcPct val="0"/>
              </a:spcAft>
              <a:buNone/>
            </a:pPr>
            <a:r xmlns:a="http://schemas.openxmlformats.org/drawingml/2006/main">
              <a:rPr lang="vi" sz="1800" b="1" dirty="0" smtClean="0">
                <a:solidFill>
                  <a:srgbClr val="000000"/>
                </a:solidFill>
                <a:latin typeface="Arial (Body)"/>
              </a:rPr>
              <a:t>Đ.</a:t>
            </a:r>
            <a:r xmlns:a="http://schemas.openxmlformats.org/drawingml/2006/main">
              <a:rPr lang="vi" sz="100" b="1" dirty="0" smtClean="0">
                <a:solidFill>
                  <a:srgbClr val="000000"/>
                </a:solidFill>
                <a:latin typeface="Arial (Body)"/>
              </a:rPr>
              <a:t> </a:t>
            </a:r>
            <a:r xmlns:a="http://schemas.openxmlformats.org/drawingml/2006/main">
              <a:rPr lang="vi" sz="1800" b="1" dirty="0" smtClean="0">
                <a:solidFill>
                  <a:srgbClr val="000000"/>
                </a:solidFill>
                <a:latin typeface="Arial (Body)"/>
              </a:rPr>
              <a:t>V </a:t>
            </a:r>
            <a:r xmlns:a="http://schemas.openxmlformats.org/drawingml/2006/main">
              <a:rPr lang="vi" sz="1800" b="1" dirty="0">
                <a:solidFill>
                  <a:srgbClr val="000000"/>
                </a:solidFill>
                <a:latin typeface="Arial (Body)"/>
              </a:rPr>
              <a:t>:</a:t>
            </a:r>
          </a:p>
          <a:p>
            <a:pPr xmlns:a="http://schemas.openxmlformats.org/drawingml/2006/main" marL="255600" lvl="1" indent="-255600" eaLnBrk="0" fontAlgn="base" hangingPunct="0">
              <a:spcAft>
                <a:spcPct val="0"/>
              </a:spcAft>
              <a:buFont typeface="Arial" panose="020B0604020202020204" pitchFamily="34" charset="0"/>
              <a:buChar char="•"/>
            </a:pPr>
            <a:r xmlns:a="http://schemas.openxmlformats.org/drawingml/2006/main">
              <a:rPr lang="vi" sz="1800" dirty="0">
                <a:solidFill>
                  <a:srgbClr val="000000"/>
                </a:solidFill>
                <a:latin typeface="Arial (Body)"/>
              </a:rPr>
              <a:t>Đ.</a:t>
            </a:r>
            <a:r xmlns:a="http://schemas.openxmlformats.org/drawingml/2006/main">
              <a:rPr lang="vi" sz="100" dirty="0">
                <a:solidFill>
                  <a:srgbClr val="000000"/>
                </a:solidFill>
                <a:latin typeface="Arial (Body)"/>
              </a:rPr>
              <a:t> </a:t>
            </a:r>
            <a:r xmlns:a="http://schemas.openxmlformats.org/drawingml/2006/main">
              <a:rPr lang="vi" sz="1800" dirty="0">
                <a:solidFill>
                  <a:srgbClr val="000000"/>
                </a:solidFill>
                <a:latin typeface="Arial (Body)"/>
              </a:rPr>
              <a:t>Nút V có thể quảng cáo </a:t>
            </a:r>
            <a:r xmlns:a="http://schemas.openxmlformats.org/drawingml/2006/main">
              <a:rPr lang="vi" sz="1800" dirty="0">
                <a:solidFill>
                  <a:srgbClr val="000000"/>
                </a:solidFill>
                <a:latin typeface="Arial (Body)"/>
              </a:rPr>
              <a:t>chi phí </a:t>
            </a:r>
            <a:r xmlns:a="http://schemas.openxmlformats.org/drawingml/2006/main">
              <a:rPr lang="vi" sz="1800" b="1" dirty="0">
                <a:solidFill>
                  <a:srgbClr val="000000"/>
                </a:solidFill>
                <a:latin typeface="Arial (Body)"/>
              </a:rPr>
              <a:t>đường dẫn không chính xác</a:t>
            </a:r>
          </a:p>
          <a:p>
            <a:pPr xmlns:a="http://schemas.openxmlformats.org/drawingml/2006/main" marL="255600" lvl="1" indent="-255600" eaLnBrk="0" fontAlgn="base" hangingPunct="0">
              <a:spcAft>
                <a:spcPct val="0"/>
              </a:spcAft>
              <a:buFont typeface="Arial" panose="020B0604020202020204" pitchFamily="34" charset="0"/>
              <a:buChar char="•"/>
            </a:pPr>
            <a:r xmlns:a="http://schemas.openxmlformats.org/drawingml/2006/main">
              <a:rPr lang="vi" altLang="ja-JP" sz="1800" dirty="0" smtClean="0">
                <a:solidFill>
                  <a:srgbClr val="000000"/>
                </a:solidFill>
                <a:latin typeface="Arial (Body)"/>
              </a:rPr>
              <a:t>của </a:t>
            </a:r>
            <a:r xmlns:a="http://schemas.openxmlformats.org/drawingml/2006/main">
              <a:rPr lang="vi" sz="1800" dirty="0">
                <a:solidFill>
                  <a:srgbClr val="000000"/>
                </a:solidFill>
                <a:latin typeface="Arial (Body)"/>
              </a:rPr>
              <a:t>mỗi </a:t>
            </a:r>
            <a:r xmlns:a="http://schemas.openxmlformats.org/drawingml/2006/main">
              <a:rPr lang="vi" sz="1800" dirty="0" smtClean="0">
                <a:solidFill>
                  <a:srgbClr val="000000"/>
                </a:solidFill>
                <a:latin typeface="Arial (Body)"/>
              </a:rPr>
              <a:t>nút </a:t>
            </a:r>
            <a:r xmlns:a="http://schemas.openxmlformats.org/drawingml/2006/main">
              <a:rPr lang="vi" altLang="ja-JP" sz="1800" dirty="0">
                <a:solidFill>
                  <a:srgbClr val="000000"/>
                </a:solidFill>
                <a:latin typeface="Arial (Body)"/>
              </a:rPr>
              <a:t>được sử dụng bởi những người khác</a:t>
            </a:r>
          </a:p>
          <a:p>
            <a:pPr xmlns:a="http://schemas.openxmlformats.org/drawingml/2006/main" marL="741600" lvl="2" indent="-284400" eaLnBrk="0" fontAlgn="base" hangingPunct="0">
              <a:spcAft>
                <a:spcPct val="0"/>
              </a:spcAft>
              <a:buFontTx/>
              <a:buChar char="–"/>
            </a:pPr>
            <a:r xmlns:a="http://schemas.openxmlformats.org/drawingml/2006/main">
              <a:rPr lang="vi" sz="1800" dirty="0" smtClean="0">
                <a:solidFill>
                  <a:srgbClr val="000000"/>
                </a:solidFill>
                <a:latin typeface="Arial (Body)"/>
              </a:rPr>
              <a:t>lỗi lan truyền qua mạng</a:t>
            </a:r>
            <a:endParaRPr xmlns:a="http://schemas.openxmlformats.org/drawingml/2006/main" lang="en-US" sz="1800" dirty="0">
              <a:solidFill>
                <a:srgbClr val="000000"/>
              </a:solidFill>
              <a:latin typeface="Arial (Body)"/>
            </a:endParaRPr>
          </a:p>
        </p:txBody>
      </p:sp>
    </p:spTree>
    <p:extLst>
      <p:ext uri="{BB962C8B-B14F-4D97-AF65-F5344CB8AC3E}">
        <p14:creationId xmlns:p14="http://schemas.microsoft.com/office/powerpoint/2010/main" val="2754633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(5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 </a:t>
            </a:r>
            <a:r xmlns:a="http://schemas.openxmlformats.org/drawingml/2006/main">
              <a:rPr lang="vi" sz="2200"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b="1" dirty="0" smtClean="0">
                <a:latin typeface="+mn-lt"/>
              </a:rPr>
              <a:t>nội bộ A</a:t>
            </a:r>
            <a:r xmlns:a="http://schemas.openxmlformats.org/drawingml/2006/main">
              <a:rPr lang="vi" sz="100" b="1" dirty="0" smtClean="0">
                <a:latin typeface="+mn-lt"/>
              </a:rPr>
              <a:t> </a:t>
            </a:r>
            <a:r xmlns:a="http://schemas.openxmlformats.org/drawingml/2006/main">
              <a:rPr lang="vi" sz="2200" b="1" dirty="0" smtClean="0">
                <a:latin typeface="+mn-lt"/>
              </a:rPr>
              <a:t>S </a:t>
            </a:r>
            <a:r xmlns:a="http://schemas.openxmlformats.org/drawingml/2006/main">
              <a:rPr lang="vi" sz="2200" b="1" dirty="0">
                <a:latin typeface="+mn-lt"/>
              </a:rPr>
              <a:t>định tuyến trên Internet: </a:t>
            </a:r>
            <a:r xmlns:a="http://schemas.openxmlformats.org/drawingml/2006/main">
              <a:rPr lang="vi" sz="2200" b="1" dirty="0" smtClean="0">
                <a:latin typeface="+mn-lt"/>
              </a:rPr>
              <a:t>O</a:t>
            </a:r>
            <a:r xmlns:a="http://schemas.openxmlformats.org/drawingml/2006/main">
              <a:rPr lang="vi" sz="100" b="1" dirty="0" smtClean="0">
                <a:latin typeface="+mn-lt"/>
              </a:rPr>
              <a:t> </a:t>
            </a:r>
            <a:r xmlns:a="http://schemas.openxmlformats.org/drawingml/2006/main">
              <a:rPr lang="vi" sz="2200" b="1" dirty="0" smtClean="0">
                <a:latin typeface="+mn-lt"/>
              </a:rPr>
              <a:t>S</a:t>
            </a:r>
            <a:r xmlns:a="http://schemas.openxmlformats.org/drawingml/2006/main">
              <a:rPr lang="vi" sz="100" b="1" dirty="0" smtClean="0">
                <a:latin typeface="+mn-lt"/>
              </a:rPr>
              <a:t> </a:t>
            </a:r>
            <a:r xmlns:a="http://schemas.openxmlformats.org/drawingml/2006/main">
              <a:rPr lang="vi" sz="2200" b="1" dirty="0" smtClean="0">
                <a:latin typeface="+mn-lt"/>
              </a:rPr>
              <a:t>P</a:t>
            </a:r>
            <a:r xmlns:a="http://schemas.openxmlformats.org/drawingml/2006/main">
              <a:rPr lang="vi" sz="100" b="1" dirty="0" smtClean="0">
                <a:latin typeface="+mn-lt"/>
              </a:rPr>
              <a:t> </a:t>
            </a:r>
            <a:r xmlns:a="http://schemas.openxmlformats.org/drawingml/2006/main">
              <a:rPr lang="vi" sz="2200" b="1" dirty="0" smtClean="0">
                <a:latin typeface="+mn-lt"/>
              </a:rPr>
              <a:t>F</a:t>
            </a:r>
            <a:endParaRPr xmlns:a="http://schemas.openxmlformats.org/drawingml/2006/main" lang="en-US" sz="2200" b="1"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Tái bút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3437695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Làm cho định tuyến có thể mở rộng</a:t>
            </a:r>
            <a:endParaRPr xmlns:a="http://schemas.openxmlformats.org/drawingml/2006/main" lang="en-US" dirty="0">
              <a:latin typeface="Times New Roman" panose="02020603050405020304" pitchFamily="18" charset="0"/>
            </a:endParaRPr>
          </a:p>
        </p:txBody>
      </p:sp>
      <p:sp>
        <p:nvSpPr>
          <p:cNvPr id="3" name="Content Placeholder 2"/>
          <p:cNvSpPr>
            <a:spLocks noGrp="1"/>
          </p:cNvSpPr>
          <p:nvPr>
            <p:ph idx="1"/>
          </p:nvPr>
        </p:nvSpPr>
        <p:spPr>
          <a:xfrm>
            <a:off x="457200" y="1426950"/>
            <a:ext cx="6543675" cy="211593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kern="1200" dirty="0">
                <a:solidFill>
                  <a:srgbClr val="000000"/>
                </a:solidFill>
                <a:latin typeface="Arial (Body)"/>
              </a:rPr>
              <a:t>nghiên cứu định tuyến của chúng tôi cho đến nay - </a:t>
            </a:r>
            <a:r xmlns:a="http://schemas.openxmlformats.org/drawingml/2006/main">
              <a:rPr lang="vi" sz="2200" kern="1200" dirty="0" smtClean="0">
                <a:solidFill>
                  <a:srgbClr val="000000"/>
                </a:solidFill>
                <a:latin typeface="Arial (Body)"/>
              </a:rPr>
              <a:t>lý tưởng hóa</a:t>
            </a:r>
            <a:endParaRPr xmlns:a="http://schemas.openxmlformats.org/drawingml/2006/main" lang="en-US" sz="2200" kern="12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rPr>
              <a:t>tất cả các bộ định tuyến giống hệt nhau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rPr>
              <a:t>mạng </a:t>
            </a:r>
            <a:r xmlns:a="http://schemas.openxmlformats.org/drawingml/2006/main">
              <a:rPr lang="vi" altLang="ja-JP" sz="2200" kern="1200" dirty="0" smtClean="0">
                <a:solidFill>
                  <a:srgbClr val="000000"/>
                </a:solidFill>
                <a:latin typeface="Arial (Body)"/>
              </a:rPr>
              <a:t>“phẳng”</a:t>
            </a:r>
            <a:endParaRPr xmlns:a="http://schemas.openxmlformats.org/drawingml/2006/main" lang="en-US" altLang="ja-JP" sz="2200" kern="12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200" b="1" kern="1200" dirty="0">
                <a:solidFill>
                  <a:srgbClr val="000000"/>
                </a:solidFill>
                <a:latin typeface="Arial (Body)"/>
              </a:rPr>
              <a:t>… không </a:t>
            </a:r>
            <a:r xmlns:a="http://schemas.openxmlformats.org/drawingml/2006/main">
              <a:rPr lang="vi" sz="2200" kern="1200" dirty="0">
                <a:solidFill>
                  <a:srgbClr val="000000"/>
                </a:solidFill>
                <a:latin typeface="Arial (Body)"/>
              </a:rPr>
              <a:t>đúng trong thực tế</a:t>
            </a:r>
          </a:p>
        </p:txBody>
      </p:sp>
      <p:sp>
        <p:nvSpPr>
          <p:cNvPr id="4" name="Content Placeholder 3"/>
          <p:cNvSpPr>
            <a:spLocks noGrp="1"/>
          </p:cNvSpPr>
          <p:nvPr>
            <p:ph idx="13"/>
          </p:nvPr>
        </p:nvSpPr>
        <p:spPr>
          <a:xfrm>
            <a:off x="457200" y="3665742"/>
            <a:ext cx="3810000" cy="260068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mn-lt"/>
              </a:rPr>
              <a:t>quy mô: </a:t>
            </a:r>
            <a:r xmlns:a="http://schemas.openxmlformats.org/drawingml/2006/main">
              <a:rPr lang="vi" sz="2200" dirty="0">
                <a:solidFill>
                  <a:srgbClr val="000000"/>
                </a:solidFill>
                <a:latin typeface="+mn-lt"/>
              </a:rPr>
              <a:t>với hàng tỷ điểm đến: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altLang="ja-JP" sz="2200" dirty="0" smtClean="0">
                <a:solidFill>
                  <a:srgbClr val="000000"/>
                </a:solidFill>
                <a:latin typeface="+mn-lt"/>
              </a:rPr>
              <a:t>không </a:t>
            </a:r>
            <a:r xmlns:a="http://schemas.openxmlformats.org/drawingml/2006/main">
              <a:rPr lang="vi" sz="2200" dirty="0" smtClean="0">
                <a:solidFill>
                  <a:srgbClr val="000000"/>
                </a:solidFill>
                <a:latin typeface="+mn-lt"/>
              </a:rPr>
              <a:t>thể </a:t>
            </a:r>
            <a:r xmlns:a="http://schemas.openxmlformats.org/drawingml/2006/main">
              <a:rPr lang="vi" altLang="ja-JP" sz="2200" dirty="0">
                <a:solidFill>
                  <a:srgbClr val="000000"/>
                </a:solidFill>
                <a:latin typeface="+mn-lt"/>
              </a:rPr>
              <a:t>lưu trữ tất cả các điểm đến trong bảng định tuyến!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mn-lt"/>
              </a:rPr>
              <a:t>trao đổi bảng định tuyến sẽ tràn ngập </a:t>
            </a:r>
            <a:r xmlns:a="http://schemas.openxmlformats.org/drawingml/2006/main">
              <a:rPr lang="vi" sz="2200" dirty="0" smtClean="0">
                <a:solidFill>
                  <a:srgbClr val="000000"/>
                </a:solidFill>
                <a:latin typeface="+mn-lt"/>
              </a:rPr>
              <a:t>các liên kết!</a:t>
            </a:r>
            <a:endParaRPr xmlns:a="http://schemas.openxmlformats.org/drawingml/2006/main" lang="en-US" sz="2200" dirty="0">
              <a:solidFill>
                <a:srgbClr val="000000"/>
              </a:solidFill>
              <a:latin typeface="+mn-lt"/>
            </a:endParaRPr>
          </a:p>
        </p:txBody>
      </p:sp>
      <p:sp>
        <p:nvSpPr>
          <p:cNvPr id="5" name="Content Placeholder 4"/>
          <p:cNvSpPr>
            <a:spLocks noGrp="1"/>
          </p:cNvSpPr>
          <p:nvPr>
            <p:ph idx="14"/>
          </p:nvPr>
        </p:nvSpPr>
        <p:spPr>
          <a:xfrm>
            <a:off x="4572000" y="3657184"/>
            <a:ext cx="4019550" cy="2600682"/>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200" b="1" dirty="0">
                <a:solidFill>
                  <a:srgbClr val="000000"/>
                </a:solidFill>
                <a:latin typeface="Arial (Body)"/>
                <a:cs typeface="+mn-cs"/>
              </a:rPr>
              <a:t>tự chủ hành chính</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cs typeface="+mn-cs"/>
              </a:rPr>
              <a:t>internet = mạng của các mạng</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cs typeface="+mn-cs"/>
              </a:rPr>
              <a:t>mỗi quản trị viên mạng có thể muốn kiểm soát định tuyến trong mạng riêng của mình</a:t>
            </a:r>
          </a:p>
        </p:txBody>
      </p:sp>
    </p:spTree>
    <p:extLst>
      <p:ext uri="{BB962C8B-B14F-4D97-AF65-F5344CB8AC3E}">
        <p14:creationId xmlns:p14="http://schemas.microsoft.com/office/powerpoint/2010/main" val="3246875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Cách tiếp cận Internet để định tuyến có thể mở rộng</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idx="1"/>
          </p:nvPr>
        </p:nvSpPr>
        <p:spPr>
          <a:xfrm>
            <a:off x="460565" y="1376150"/>
            <a:ext cx="8192217" cy="92329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dirty="0">
                <a:solidFill>
                  <a:srgbClr val="000000"/>
                </a:solidFill>
                <a:latin typeface="Arial (Body)"/>
                <a:cs typeface="Gill Sans MT"/>
              </a:rPr>
              <a:t>tổng hợp các bộ định tuyến thành các vùng được gọi là </a:t>
            </a:r>
            <a:r xmlns:a="http://schemas.openxmlformats.org/drawingml/2006/main">
              <a:rPr lang="vi" altLang="ja-JP" sz="2400" b="1" dirty="0" smtClean="0">
                <a:solidFill>
                  <a:srgbClr val="000000"/>
                </a:solidFill>
                <a:latin typeface="Arial (Body)"/>
                <a:cs typeface="Gill Sans MT"/>
              </a:rPr>
              <a:t>“hệ thống tự trị” (A</a:t>
            </a:r>
            <a:r xmlns:a="http://schemas.openxmlformats.org/drawingml/2006/main">
              <a:rPr lang="vi" altLang="ja-JP" sz="100" b="1" dirty="0" smtClean="0">
                <a:solidFill>
                  <a:srgbClr val="000000"/>
                </a:solidFill>
                <a:latin typeface="Arial (Body)"/>
                <a:cs typeface="Gill Sans MT"/>
              </a:rPr>
              <a:t> </a:t>
            </a:r>
            <a:r xmlns:a="http://schemas.openxmlformats.org/drawingml/2006/main">
              <a:rPr lang="vi" altLang="ja-JP" sz="2400" b="1" dirty="0" smtClean="0">
                <a:solidFill>
                  <a:srgbClr val="000000"/>
                </a:solidFill>
                <a:latin typeface="Arial (Body)"/>
                <a:cs typeface="Gill Sans MT"/>
              </a:rPr>
              <a:t>S) </a:t>
            </a:r>
            <a:r xmlns:a="http://schemas.openxmlformats.org/drawingml/2006/main">
              <a:rPr lang="vi" altLang="ja-JP" sz="2400" b="1" dirty="0">
                <a:solidFill>
                  <a:srgbClr val="000000"/>
                </a:solidFill>
                <a:latin typeface="Arial (Body)"/>
                <a:cs typeface="Gill Sans MT"/>
              </a:rPr>
              <a:t>(còn gọi là </a:t>
            </a:r>
            <a:r xmlns:a="http://schemas.openxmlformats.org/drawingml/2006/main">
              <a:rPr lang="vi" altLang="ja-JP" sz="2400" b="1" dirty="0" smtClean="0">
                <a:solidFill>
                  <a:srgbClr val="000000"/>
                </a:solidFill>
                <a:latin typeface="Arial (Body)"/>
                <a:cs typeface="Gill Sans MT"/>
              </a:rPr>
              <a:t>"miền")</a:t>
            </a:r>
            <a:endParaRPr xmlns:a="http://schemas.openxmlformats.org/drawingml/2006/main" lang="en-US" sz="2400" b="1" dirty="0">
              <a:solidFill>
                <a:srgbClr val="000000"/>
              </a:solidFill>
              <a:latin typeface="Arial (Body)"/>
            </a:endParaRPr>
          </a:p>
        </p:txBody>
      </p:sp>
      <p:sp>
        <p:nvSpPr>
          <p:cNvPr id="4" name="Content Placeholder 3"/>
          <p:cNvSpPr>
            <a:spLocks noGrp="1"/>
          </p:cNvSpPr>
          <p:nvPr>
            <p:ph idx="13"/>
          </p:nvPr>
        </p:nvSpPr>
        <p:spPr>
          <a:xfrm>
            <a:off x="460565" y="2353278"/>
            <a:ext cx="4246080" cy="3877954"/>
          </a:xfrm>
        </p:spPr>
        <p:txBody>
          <a:bodyPr wrap="square" lIns="91425" tIns="91425" rIns="91425" bIns="91425">
            <a:spAutoFit/>
          </a:bodyPr>
          <a:lstStyle/>
          <a:p>
            <a:pPr xmlns:a="http://schemas.openxmlformats.org/drawingml/2006/main" marL="255651" lvl="0" indent="-255651" eaLnBrk="0" fontAlgn="base" hangingPunct="0">
              <a:spcBef>
                <a:spcPts val="600"/>
              </a:spcBef>
              <a:spcAft>
                <a:spcPct val="0"/>
              </a:spcAft>
              <a:buFont typeface="Arial" panose="020B0604020202020204" pitchFamily="34" charset="0"/>
            </a:pPr>
            <a:r xmlns:a="http://schemas.openxmlformats.org/drawingml/2006/main">
              <a:rPr lang="vi" altLang="ja-JP" sz="2000" b="1" kern="1200" dirty="0" smtClean="0">
                <a:solidFill>
                  <a:srgbClr val="000000"/>
                </a:solidFill>
                <a:latin typeface="Arial (Body)"/>
                <a:cs typeface="Gill Sans MT"/>
              </a:rPr>
              <a:t>nội bộ A</a:t>
            </a:r>
            <a:r xmlns:a="http://schemas.openxmlformats.org/drawingml/2006/main">
              <a:rPr lang="vi" altLang="ja-JP" sz="100" b="1" kern="1200" dirty="0" smtClean="0">
                <a:solidFill>
                  <a:srgbClr val="000000"/>
                </a:solidFill>
                <a:latin typeface="Arial (Body)"/>
                <a:cs typeface="Gill Sans MT"/>
              </a:rPr>
              <a:t> </a:t>
            </a:r>
            <a:r xmlns:a="http://schemas.openxmlformats.org/drawingml/2006/main">
              <a:rPr lang="vi" altLang="ja-JP" sz="2000" b="1" kern="1200" dirty="0" smtClean="0">
                <a:solidFill>
                  <a:srgbClr val="000000"/>
                </a:solidFill>
                <a:latin typeface="Arial (Body)"/>
                <a:cs typeface="Gill Sans MT"/>
              </a:rPr>
              <a:t>định tuyến </a:t>
            </a:r>
            <a:endParaRPr xmlns:a="http://schemas.openxmlformats.org/drawingml/2006/main" lang="en-US" altLang="ja-JP" sz="2000" b="1" kern="1200" dirty="0">
              <a:solidFill>
                <a:srgbClr val="000000"/>
              </a:solidFill>
              <a:latin typeface="Arial (Body)"/>
              <a:cs typeface="Gill Sans MT"/>
            </a:endParaRPr>
            <a:r xmlns:a="http://schemas.openxmlformats.org/drawingml/2006/main">
              <a:rPr lang="vi" altLang="ja-JP" sz="2000" b="1" kern="1200" dirty="0" smtClean="0">
                <a:solidFill>
                  <a:srgbClr val="000000"/>
                </a:solidFill>
                <a:latin typeface="Arial (Body)"/>
                <a:cs typeface="Gill Sans MT"/>
              </a:rPr>
              <a:t>S</a:t>
            </a:r>
          </a:p>
          <a:p>
            <a:pPr xmlns:a="http://schemas.openxmlformats.org/drawingml/2006/main" marL="255651" lvl="0" indent="-255651" eaLnBrk="0" fontAlgn="base" hangingPunct="0">
              <a:spcBef>
                <a:spcPts val="600"/>
              </a:spcBef>
              <a:spcAft>
                <a:spcPct val="0"/>
              </a:spcAft>
              <a:buFont typeface="Arial" panose="020B0604020202020204" pitchFamily="34" charset="0"/>
            </a:pPr>
            <a:r xmlns:a="http://schemas.openxmlformats.org/drawingml/2006/main">
              <a:rPr lang="vi" altLang="ja-JP" sz="2000" kern="1200" dirty="0">
                <a:solidFill>
                  <a:srgbClr val="000000"/>
                </a:solidFill>
                <a:latin typeface="Arial (Body)"/>
              </a:rPr>
              <a:t>định tuyến giữa các máy chủ, bộ định tuyến trong cùng một </a:t>
            </a:r>
            <a:r xmlns:a="http://schemas.openxmlformats.org/drawingml/2006/main">
              <a:rPr lang="vi" altLang="ja-JP" sz="2000" kern="1200" dirty="0" smtClean="0">
                <a:solidFill>
                  <a:srgbClr val="000000"/>
                </a:solidFill>
                <a:latin typeface="Arial (Body)"/>
              </a:rPr>
              <a:t>A</a:t>
            </a:r>
            <a:r xmlns:a="http://schemas.openxmlformats.org/drawingml/2006/main">
              <a:rPr lang="vi" altLang="ja-JP" sz="100" kern="1200" dirty="0" smtClean="0">
                <a:solidFill>
                  <a:srgbClr val="000000"/>
                </a:solidFill>
                <a:latin typeface="Arial (Body)"/>
              </a:rPr>
              <a:t> </a:t>
            </a:r>
            <a:r xmlns:a="http://schemas.openxmlformats.org/drawingml/2006/main">
              <a:rPr lang="vi" altLang="ja-JP" sz="2000" kern="1200" dirty="0" smtClean="0">
                <a:solidFill>
                  <a:srgbClr val="000000"/>
                </a:solidFill>
                <a:latin typeface="Arial (Body)"/>
              </a:rPr>
              <a:t>S (“ </a:t>
            </a:r>
            <a:r xmlns:a="http://schemas.openxmlformats.org/drawingml/2006/main">
              <a:rPr lang="vi" altLang="ja-JP" sz="2000" kern="1200" dirty="0">
                <a:solidFill>
                  <a:srgbClr val="000000"/>
                </a:solidFill>
                <a:latin typeface="Arial (Body)"/>
              </a:rPr>
              <a:t>mạng”)</a:t>
            </a:r>
          </a:p>
          <a:p>
            <a:pPr xmlns:a="http://schemas.openxmlformats.org/drawingml/2006/main" marL="255651" lvl="0" indent="-255651" eaLnBrk="0" fontAlgn="base" hangingPunct="0">
              <a:spcBef>
                <a:spcPts val="600"/>
              </a:spcBef>
              <a:spcAft>
                <a:spcPct val="0"/>
              </a:spcAft>
              <a:buFont typeface="Arial" panose="020B0604020202020204" pitchFamily="34" charset="0"/>
            </a:pPr>
            <a:r xmlns:a="http://schemas.openxmlformats.org/drawingml/2006/main">
              <a:rPr lang="vi" altLang="ja-JP" sz="2000" kern="1200" dirty="0">
                <a:solidFill>
                  <a:srgbClr val="000000"/>
                </a:solidFill>
                <a:latin typeface="Arial (Body)"/>
              </a:rPr>
              <a:t>tất cả các bộ định tuyến trong </a:t>
            </a:r>
            <a:r xmlns:a="http://schemas.openxmlformats.org/drawingml/2006/main">
              <a:rPr lang="vi" altLang="ja-JP" sz="2000" kern="1200" dirty="0" smtClean="0">
                <a:solidFill>
                  <a:srgbClr val="000000"/>
                </a:solidFill>
                <a:latin typeface="Arial (Body)"/>
              </a:rPr>
              <a:t>A</a:t>
            </a:r>
            <a:r xmlns:a="http://schemas.openxmlformats.org/drawingml/2006/main">
              <a:rPr lang="vi" altLang="ja-JP" sz="100" kern="1200" dirty="0" smtClean="0">
                <a:solidFill>
                  <a:srgbClr val="000000"/>
                </a:solidFill>
                <a:latin typeface="Arial (Body)"/>
              </a:rPr>
              <a:t> </a:t>
            </a:r>
            <a:r xmlns:a="http://schemas.openxmlformats.org/drawingml/2006/main">
              <a:rPr lang="vi" altLang="ja-JP" sz="2000" kern="1200" dirty="0" smtClean="0">
                <a:solidFill>
                  <a:srgbClr val="000000"/>
                </a:solidFill>
                <a:latin typeface="Arial (Body)"/>
              </a:rPr>
              <a:t>S phải </a:t>
            </a:r>
            <a:r xmlns:a="http://schemas.openxmlformats.org/drawingml/2006/main">
              <a:rPr lang="vi" altLang="ja-JP" sz="2000" kern="1200" dirty="0">
                <a:solidFill>
                  <a:srgbClr val="000000"/>
                </a:solidFill>
                <a:latin typeface="Arial (Body)"/>
              </a:rPr>
              <a:t>chạy </a:t>
            </a:r>
            <a:r xmlns:a="http://schemas.openxmlformats.org/drawingml/2006/main">
              <a:rPr lang="vi" altLang="ja-JP" sz="2000" b="1" kern="1200" dirty="0">
                <a:solidFill>
                  <a:srgbClr val="000000"/>
                </a:solidFill>
                <a:latin typeface="Arial (Body)"/>
              </a:rPr>
              <a:t>cùng một </a:t>
            </a:r>
            <a:r xmlns:a="http://schemas.openxmlformats.org/drawingml/2006/main">
              <a:rPr lang="vi" altLang="ja-JP" sz="2000" kern="1200" dirty="0">
                <a:solidFill>
                  <a:srgbClr val="000000"/>
                </a:solidFill>
                <a:latin typeface="Arial (Body)"/>
              </a:rPr>
              <a:t>giao thức nội miền</a:t>
            </a:r>
          </a:p>
          <a:p>
            <a:pPr xmlns:a="http://schemas.openxmlformats.org/drawingml/2006/main" marL="255651" lvl="0" indent="-255651" eaLnBrk="0" fontAlgn="base" hangingPunct="0">
              <a:spcBef>
                <a:spcPts val="600"/>
              </a:spcBef>
              <a:spcAft>
                <a:spcPct val="0"/>
              </a:spcAft>
              <a:buFont typeface="Arial" panose="020B0604020202020204" pitchFamily="34" charset="0"/>
            </a:pPr>
            <a:r xmlns:a="http://schemas.openxmlformats.org/drawingml/2006/main">
              <a:rPr lang="vi" sz="2000" kern="1200" dirty="0">
                <a:solidFill>
                  <a:srgbClr val="000000"/>
                </a:solidFill>
                <a:latin typeface="Arial (Body)"/>
              </a:rPr>
              <a:t>bộ định tuyến </a:t>
            </a:r>
            <a:r xmlns:a="http://schemas.openxmlformats.org/drawingml/2006/main">
              <a:rPr lang="vi" sz="2000" b="1" kern="1200" dirty="0">
                <a:solidFill>
                  <a:srgbClr val="000000"/>
                </a:solidFill>
                <a:latin typeface="Arial (Body)"/>
              </a:rPr>
              <a:t>khác nhau</a:t>
            </a:r>
            <a:r xmlns:a="http://schemas.openxmlformats.org/drawingml/2006/main">
              <a:rPr lang="vi" sz="2000" kern="1200" dirty="0">
                <a:solidFill>
                  <a:srgbClr val="000000"/>
                </a:solidFill>
                <a:latin typeface="Arial (Body)"/>
              </a:rPr>
              <a:t> </a:t>
            </a:r>
            <a:r xmlns:a="http://schemas.openxmlformats.org/drawingml/2006/main">
              <a:rPr lang="vi" sz="2000" kern="1200" dirty="0" smtClean="0">
                <a:solidFill>
                  <a:srgbClr val="000000"/>
                </a:solidFill>
                <a:latin typeface="Arial (Body)"/>
              </a:rPr>
              <a:t>Một</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 có thể </a:t>
            </a:r>
            <a:r xmlns:a="http://schemas.openxmlformats.org/drawingml/2006/main">
              <a:rPr lang="vi" sz="2000" kern="1200" dirty="0">
                <a:solidFill>
                  <a:srgbClr val="000000"/>
                </a:solidFill>
                <a:latin typeface="Arial (Body)"/>
              </a:rPr>
              <a:t>chạy </a:t>
            </a:r>
            <a:r xmlns:a="http://schemas.openxmlformats.org/drawingml/2006/main">
              <a:rPr lang="vi" sz="2000" kern="1200" dirty="0">
                <a:solidFill>
                  <a:srgbClr val="000000"/>
                </a:solidFill>
                <a:latin typeface="Arial (Body)"/>
              </a:rPr>
              <a:t>giao thức định tuyến nội miền </a:t>
            </a:r>
            <a:r xmlns:a="http://schemas.openxmlformats.org/drawingml/2006/main">
              <a:rPr lang="vi" sz="2000" b="1" kern="1200" dirty="0">
                <a:solidFill>
                  <a:srgbClr val="000000"/>
                </a:solidFill>
                <a:latin typeface="Arial (Body)"/>
              </a:rPr>
              <a:t>khác nhau</a:t>
            </a:r>
          </a:p>
          <a:p>
            <a:pPr xmlns:a="http://schemas.openxmlformats.org/drawingml/2006/main" marL="255651" lvl="0" indent="-255651" eaLnBrk="0" fontAlgn="base" hangingPunct="0">
              <a:spcBef>
                <a:spcPts val="600"/>
              </a:spcBef>
              <a:spcAft>
                <a:spcPct val="0"/>
              </a:spcAft>
              <a:buFont typeface="Arial" panose="020B0604020202020204" pitchFamily="34" charset="0"/>
            </a:pPr>
            <a:r xmlns:a="http://schemas.openxmlformats.org/drawingml/2006/main">
              <a:rPr lang="vi" sz="2000" kern="1200" dirty="0">
                <a:solidFill>
                  <a:srgbClr val="000000"/>
                </a:solidFill>
                <a:latin typeface="Arial (Body)"/>
              </a:rPr>
              <a:t>bộ định tuyến cổng: ở “cạnh” của </a:t>
            </a:r>
            <a:r xmlns:a="http://schemas.openxmlformats.org/drawingml/2006/main">
              <a:rPr lang="vi" sz="2000" kern="1200" dirty="0" smtClean="0">
                <a:solidFill>
                  <a:srgbClr val="000000"/>
                </a:solidFill>
                <a:latin typeface="Arial (Body)"/>
              </a:rPr>
              <a:t>A của chính nó</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 </a:t>
            </a:r>
            <a:r xmlns:a="http://schemas.openxmlformats.org/drawingml/2006/main">
              <a:rPr lang="vi" sz="2000" kern="1200" dirty="0">
                <a:solidFill>
                  <a:srgbClr val="000000"/>
                </a:solidFill>
                <a:latin typeface="Arial (Body)"/>
              </a:rPr>
              <a:t>có (các) liên kết đến (các) bộ định tuyến ở </a:t>
            </a:r>
            <a:r xmlns:a="http://schemas.openxmlformats.org/drawingml/2006/main">
              <a:rPr lang="vi" sz="2000" kern="1200" dirty="0" smtClean="0">
                <a:solidFill>
                  <a:srgbClr val="000000"/>
                </a:solidFill>
                <a:latin typeface="Arial (Body)"/>
              </a:rPr>
              <a:t>A khác</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s'es</a:t>
            </a:r>
            <a:endParaRPr xmlns:a="http://schemas.openxmlformats.org/drawingml/2006/main" lang="en-US" sz="2000" kern="1200" dirty="0">
              <a:solidFill>
                <a:srgbClr val="000000"/>
              </a:solidFill>
              <a:latin typeface="Arial (Body)"/>
            </a:endParaRPr>
          </a:p>
        </p:txBody>
      </p:sp>
      <p:sp>
        <p:nvSpPr>
          <p:cNvPr id="5" name="Content Placeholder 4"/>
          <p:cNvSpPr>
            <a:spLocks noGrp="1"/>
          </p:cNvSpPr>
          <p:nvPr>
            <p:ph idx="14"/>
          </p:nvPr>
        </p:nvSpPr>
        <p:spPr>
          <a:xfrm>
            <a:off x="4904550" y="2340307"/>
            <a:ext cx="3748232" cy="2416016"/>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smtClean="0">
                <a:solidFill>
                  <a:srgbClr val="000000"/>
                </a:solidFill>
                <a:latin typeface="Arial (Body)"/>
              </a:rPr>
              <a:t>chôn cất</a:t>
            </a:r>
            <a:r xmlns:a="http://schemas.openxmlformats.org/drawingml/2006/main">
              <a:rPr lang="vi" sz="100" b="1" dirty="0" smtClean="0">
                <a:solidFill>
                  <a:srgbClr val="000000"/>
                </a:solidFill>
                <a:latin typeface="Arial (Body)"/>
              </a:rPr>
              <a:t> </a:t>
            </a:r>
            <a:r xmlns:a="http://schemas.openxmlformats.org/drawingml/2006/main">
              <a:rPr lang="vi" sz="2400" b="1" dirty="0" smtClean="0">
                <a:solidFill>
                  <a:srgbClr val="000000"/>
                </a:solidFill>
                <a:latin typeface="Arial (Body)"/>
              </a:rPr>
              <a:t>-</a:t>
            </a:r>
            <a:r xmlns:a="http://schemas.openxmlformats.org/drawingml/2006/main">
              <a:rPr lang="vi" sz="100" b="1" dirty="0" smtClean="0">
                <a:solidFill>
                  <a:srgbClr val="000000"/>
                </a:solidFill>
                <a:latin typeface="Arial (Body)"/>
              </a:rPr>
              <a:t> </a:t>
            </a:r>
            <a:r xmlns:a="http://schemas.openxmlformats.org/drawingml/2006/main">
              <a:rPr lang="vi" sz="2400" b="1" dirty="0" smtClean="0">
                <a:solidFill>
                  <a:srgbClr val="000000"/>
                </a:solidFill>
                <a:latin typeface="Arial (Body)"/>
              </a:rPr>
              <a:t>Một</a:t>
            </a:r>
            <a:r xmlns:a="http://schemas.openxmlformats.org/drawingml/2006/main">
              <a:rPr lang="vi" sz="100" b="1" dirty="0" smtClean="0">
                <a:solidFill>
                  <a:srgbClr val="000000"/>
                </a:solidFill>
                <a:latin typeface="Arial (Body)"/>
              </a:rPr>
              <a:t> </a:t>
            </a:r>
            <a:r xmlns:a="http://schemas.openxmlformats.org/drawingml/2006/main">
              <a:rPr lang="vi" sz="2400" b="1" dirty="0" smtClean="0">
                <a:solidFill>
                  <a:srgbClr val="000000"/>
                </a:solidFill>
                <a:latin typeface="Arial (Body)"/>
              </a:rPr>
              <a:t>định tuyến </a:t>
            </a:r>
            <a:endParaRPr xmlns:a="http://schemas.openxmlformats.org/drawingml/2006/main" lang="en-US" sz="2400" b="1" dirty="0">
              <a:solidFill>
                <a:srgbClr val="000000"/>
              </a:solidFill>
              <a:latin typeface="Arial (Body)"/>
            </a:endParaRPr>
            <a:r xmlns:a="http://schemas.openxmlformats.org/drawingml/2006/main">
              <a:rPr lang="vi" sz="2400" b="1" dirty="0" smtClean="0">
                <a:solidFill>
                  <a:srgbClr val="000000"/>
                </a:solidFill>
                <a:latin typeface="Arial (Body)"/>
              </a:rPr>
              <a:t>S</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định tuyến giữa </a:t>
            </a:r>
            <a:r xmlns:a="http://schemas.openxmlformats.org/drawingml/2006/main">
              <a:rPr lang="vi" sz="2400" dirty="0" smtClean="0">
                <a:solidFill>
                  <a:srgbClr val="000000"/>
                </a:solidFill>
                <a:latin typeface="Arial (Body)"/>
              </a:rPr>
              <a:t>A</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e</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endParaRPr xmlns:a="http://schemas.openxmlformats.org/drawingml/2006/main" lang="en-US" sz="24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cổng thực hiện định tuyến liên miền (cũng như định tuyến nội miền)</a:t>
            </a:r>
          </a:p>
        </p:txBody>
      </p:sp>
    </p:spTree>
    <p:extLst>
      <p:ext uri="{BB962C8B-B14F-4D97-AF65-F5344CB8AC3E}">
        <p14:creationId xmlns:p14="http://schemas.microsoft.com/office/powerpoint/2010/main" val="331064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Các AS được kết nối với nhau</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idx="1"/>
          </p:nvPr>
        </p:nvSpPr>
        <p:spPr>
          <a:xfrm>
            <a:off x="644376" y="3186261"/>
            <a:ext cx="3810000" cy="3108513"/>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000" dirty="0">
                <a:solidFill>
                  <a:srgbClr val="000000"/>
                </a:solidFill>
                <a:latin typeface="Arial (Body)"/>
                <a:cs typeface="+mn-cs"/>
              </a:rPr>
              <a:t>bảng chuyển tiếp được </a:t>
            </a:r>
            <a:r xmlns:a="http://schemas.openxmlformats.org/drawingml/2006/main">
              <a:rPr lang="vi" sz="2000" dirty="0" smtClean="0">
                <a:solidFill>
                  <a:srgbClr val="000000"/>
                </a:solidFill>
                <a:latin typeface="Arial (Body)"/>
                <a:cs typeface="+mn-cs"/>
              </a:rPr>
              <a:t>định cấu hình </a:t>
            </a:r>
            <a:r xmlns:a="http://schemas.openxmlformats.org/drawingml/2006/main">
              <a:rPr lang="vi" sz="2000" dirty="0">
                <a:solidFill>
                  <a:srgbClr val="000000"/>
                </a:solidFill>
                <a:latin typeface="Arial (Body)"/>
                <a:cs typeface="+mn-cs"/>
              </a:rPr>
              <a:t>bởi cả nội bộ và </a:t>
            </a:r>
            <a:r xmlns:a="http://schemas.openxmlformats.org/drawingml/2006/main">
              <a:rPr lang="vi" sz="2000" dirty="0" smtClean="0">
                <a:solidFill>
                  <a:srgbClr val="000000"/>
                </a:solidFill>
                <a:latin typeface="Arial (Body)"/>
                <a:cs typeface="+mn-cs"/>
              </a:rPr>
              <a:t>liên A</a:t>
            </a:r>
            <a:r xmlns:a="http://schemas.openxmlformats.org/drawingml/2006/main">
              <a:rPr lang="vi" sz="100" dirty="0" smtClean="0">
                <a:solidFill>
                  <a:srgbClr val="000000"/>
                </a:solidFill>
                <a:latin typeface="Arial (Body)"/>
                <a:cs typeface="+mn-cs"/>
              </a:rPr>
              <a:t> </a:t>
            </a:r>
            <a:r xmlns:a="http://schemas.openxmlformats.org/drawingml/2006/main">
              <a:rPr lang="vi" sz="2000" dirty="0">
                <a:solidFill>
                  <a:srgbClr val="000000"/>
                </a:solidFill>
                <a:latin typeface="Arial (Body)"/>
                <a:cs typeface="+mn-cs"/>
              </a:rPr>
              <a:t>Thuật toán </a:t>
            </a:r>
            <a:r xmlns:a="http://schemas.openxmlformats.org/drawingml/2006/main">
              <a:rPr lang="vi" sz="2000" dirty="0" smtClean="0">
                <a:solidFill>
                  <a:srgbClr val="000000"/>
                </a:solidFill>
                <a:latin typeface="Arial (Body)"/>
                <a:cs typeface="+mn-cs"/>
              </a:rPr>
              <a:t>định tuyến </a:t>
            </a:r>
            <a:r xmlns:a="http://schemas.openxmlformats.org/drawingml/2006/main">
              <a:rPr lang="vi" sz="2000" dirty="0" smtClean="0">
                <a:solidFill>
                  <a:srgbClr val="000000"/>
                </a:solidFill>
                <a:latin typeface="Arial (Body)"/>
                <a:cs typeface="+mn-cs"/>
              </a:rPr>
              <a:t>S</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000" dirty="0" smtClean="0">
                <a:solidFill>
                  <a:srgbClr val="000000"/>
                </a:solidFill>
                <a:latin typeface="Arial (Body)"/>
              </a:rPr>
              <a:t>nội bộ A</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Định tuyến </a:t>
            </a:r>
            <a:r xmlns:a="http://schemas.openxmlformats.org/drawingml/2006/main">
              <a:rPr lang="vi" sz="2000" dirty="0" smtClean="0">
                <a:solidFill>
                  <a:srgbClr val="000000"/>
                </a:solidFill>
                <a:latin typeface="Arial (Body)"/>
              </a:rPr>
              <a:t>S </a:t>
            </a:r>
            <a:r xmlns:a="http://schemas.openxmlformats.org/drawingml/2006/main">
              <a:rPr lang="vi" sz="2000" dirty="0">
                <a:solidFill>
                  <a:srgbClr val="000000"/>
                </a:solidFill>
                <a:latin typeface="Arial (Body)"/>
              </a:rPr>
              <a:t>xác định các mục nhập cho các đích trong </a:t>
            </a:r>
            <a:r xmlns:a="http://schemas.openxmlformats.org/drawingml/2006/main">
              <a:rPr lang="vi" sz="2000" dirty="0" smtClean="0">
                <a:solidFill>
                  <a:srgbClr val="000000"/>
                </a:solidFill>
                <a:latin typeface="Arial (Body)"/>
              </a:rPr>
              <a:t>A</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S</a:t>
            </a:r>
            <a:endParaRPr xmlns:a="http://schemas.openxmlformats.org/drawingml/2006/main" lang="en-US" sz="20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000" dirty="0" smtClean="0">
                <a:solidFill>
                  <a:srgbClr val="000000"/>
                </a:solidFill>
                <a:latin typeface="Arial (Body)"/>
              </a:rPr>
              <a:t>liên A</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S </a:t>
            </a:r>
            <a:r xmlns:a="http://schemas.openxmlformats.org/drawingml/2006/main">
              <a:rPr lang="vi" sz="2000" dirty="0" smtClean="0">
                <a:solidFill>
                  <a:srgbClr val="000000"/>
                </a:solidFill>
                <a:latin typeface="Arial (Body)"/>
              </a:rPr>
              <a:t>&amp; </a:t>
            </a:r>
            <a:r xmlns:a="http://schemas.openxmlformats.org/drawingml/2006/main">
              <a:rPr lang="vi" sz="2000" dirty="0" smtClean="0">
                <a:solidFill>
                  <a:srgbClr val="000000"/>
                </a:solidFill>
                <a:latin typeface="Arial (Body)"/>
              </a:rPr>
              <a:t>nội bộ A</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S </a:t>
            </a:r>
            <a:r xmlns:a="http://schemas.openxmlformats.org/drawingml/2006/main">
              <a:rPr lang="vi" sz="2000" dirty="0" smtClean="0">
                <a:solidFill>
                  <a:srgbClr val="000000"/>
                </a:solidFill>
                <a:latin typeface="Arial (Body)"/>
              </a:rPr>
              <a:t>xác định </a:t>
            </a:r>
            <a:r xmlns:a="http://schemas.openxmlformats.org/drawingml/2006/main">
              <a:rPr lang="vi" sz="2000" dirty="0">
                <a:solidFill>
                  <a:srgbClr val="000000"/>
                </a:solidFill>
                <a:latin typeface="Arial (Body)"/>
              </a:rPr>
              <a:t>các mục nhập cho các điểm đến bên ngoài</a:t>
            </a:r>
          </a:p>
        </p:txBody>
      </p:sp>
      <p:pic>
        <p:nvPicPr>
          <p:cNvPr id="4" name="Picture 3" descr="There are 3 connected groups of routers, A S 3, A S 1, A S 2. One router in group has notes. A S 3. There are 3 routers, 3 c, 3 b, and 3 a. A S 1. There are 4 routers, 1 c, 1 a, 1 d, 1 b. 1 d has notes. 2 parts point to forwarding table. 1, Intra A S routing algorithm. 2, Inter A S routing algorithm. Part 2 is circled. A S 2. There are 3 routers, 2 a, 2 c, 2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245" y="1856226"/>
            <a:ext cx="4713555" cy="3336614"/>
          </a:xfrm>
          <a:prstGeom prst="rect">
            <a:avLst/>
          </a:prstGeom>
        </p:spPr>
      </p:pic>
    </p:spTree>
    <p:extLst>
      <p:ext uri="{BB962C8B-B14F-4D97-AF65-F5344CB8AC3E}">
        <p14:creationId xmlns:p14="http://schemas.microsoft.com/office/powerpoint/2010/main" val="3401023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Chôn cất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Một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nhiệm vụ </a:t>
            </a:r>
            <a:endParaRPr xmlns:a="http://schemas.openxmlformats.org/drawingml/2006/main" lang="en-US" dirty="0">
              <a:latin typeface="Times New Roman" panose="02020603050405020304" pitchFamily="18" charset="0"/>
              <a:cs typeface="+mj-cs"/>
            </a:endParaRPr>
            <a:r xmlns:a="http://schemas.openxmlformats.org/drawingml/2006/main">
              <a:rPr lang="vi" dirty="0" smtClean="0">
                <a:latin typeface="Times New Roman" panose="02020603050405020304" pitchFamily="18" charset="0"/>
                <a:cs typeface="+mj-cs"/>
              </a:rPr>
              <a:t>S</a:t>
            </a:r>
          </a:p>
        </p:txBody>
      </p:sp>
      <p:sp>
        <p:nvSpPr>
          <p:cNvPr id="3" name="Content Placeholder 2"/>
          <p:cNvSpPr>
            <a:spLocks noGrp="1"/>
          </p:cNvSpPr>
          <p:nvPr>
            <p:ph idx="1"/>
          </p:nvPr>
        </p:nvSpPr>
        <p:spPr>
          <a:xfrm>
            <a:off x="531813" y="1468346"/>
            <a:ext cx="3810000" cy="2292905"/>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cs typeface="+mn-cs"/>
              </a:rPr>
              <a:t>giả sử bộ định tuyến trong </a:t>
            </a:r>
            <a:r xmlns:a="http://schemas.openxmlformats.org/drawingml/2006/main">
              <a:rPr lang="vi" sz="2200" dirty="0" smtClean="0">
                <a:solidFill>
                  <a:srgbClr val="000000"/>
                </a:solidFill>
                <a:latin typeface="Arial (Body)"/>
                <a:cs typeface="+mn-cs"/>
              </a:rPr>
              <a:t>A</a:t>
            </a:r>
            <a:r xmlns:a="http://schemas.openxmlformats.org/drawingml/2006/main">
              <a:rPr lang="vi" sz="100" dirty="0" smtClean="0">
                <a:solidFill>
                  <a:srgbClr val="000000"/>
                </a:solidFill>
                <a:latin typeface="Arial (Body)"/>
                <a:cs typeface="+mn-cs"/>
              </a:rPr>
              <a:t> </a:t>
            </a:r>
            <a:r xmlns:a="http://schemas.openxmlformats.org/drawingml/2006/main">
              <a:rPr lang="vi" sz="2200" dirty="0" smtClean="0">
                <a:solidFill>
                  <a:srgbClr val="000000"/>
                </a:solidFill>
                <a:latin typeface="Arial (Body)"/>
                <a:cs typeface="+mn-cs"/>
              </a:rPr>
              <a:t>S </a:t>
            </a:r>
            <a:r xmlns:a="http://schemas.openxmlformats.org/drawingml/2006/main">
              <a:rPr lang="vi" sz="2200" dirty="0" smtClean="0">
                <a:solidFill>
                  <a:srgbClr val="000000"/>
                </a:solidFill>
                <a:latin typeface="Arial (Body)"/>
              </a:rPr>
              <a:t>1</a:t>
            </a:r>
            <a:r xmlns:a="http://schemas.openxmlformats.org/drawingml/2006/main">
              <a:rPr lang="vi" sz="2200" dirty="0" smtClean="0">
                <a:solidFill>
                  <a:srgbClr val="000000"/>
                </a:solidFill>
                <a:latin typeface="Arial (Body)"/>
                <a:cs typeface="+mn-cs"/>
              </a:rPr>
              <a:t> </a:t>
            </a:r>
            <a:r xmlns:a="http://schemas.openxmlformats.org/drawingml/2006/main">
              <a:rPr lang="vi" sz="2200" dirty="0">
                <a:solidFill>
                  <a:srgbClr val="000000"/>
                </a:solidFill>
                <a:latin typeface="Arial (Body)"/>
                <a:cs typeface="+mn-cs"/>
              </a:rPr>
              <a:t>nhận datagram được định sẵn bên ngoài </a:t>
            </a:r>
            <a:r xmlns:a="http://schemas.openxmlformats.org/drawingml/2006/main">
              <a:rPr lang="vi" sz="2200" dirty="0" smtClean="0">
                <a:solidFill>
                  <a:srgbClr val="000000"/>
                </a:solidFill>
                <a:latin typeface="Arial (Body)"/>
                <a:cs typeface="+mn-cs"/>
              </a:rPr>
              <a:t>A</a:t>
            </a:r>
            <a:r xmlns:a="http://schemas.openxmlformats.org/drawingml/2006/main">
              <a:rPr lang="vi" sz="100" dirty="0" smtClean="0">
                <a:solidFill>
                  <a:srgbClr val="000000"/>
                </a:solidFill>
                <a:latin typeface="Arial (Body)"/>
                <a:cs typeface="+mn-cs"/>
              </a:rPr>
              <a:t> </a:t>
            </a:r>
            <a:r xmlns:a="http://schemas.openxmlformats.org/drawingml/2006/main">
              <a:rPr lang="vi" sz="2200" dirty="0" smtClean="0">
                <a:solidFill>
                  <a:srgbClr val="000000"/>
                </a:solidFill>
                <a:latin typeface="Arial (Body)"/>
                <a:cs typeface="+mn-cs"/>
              </a:rPr>
              <a:t>S </a:t>
            </a:r>
            <a:r xmlns:a="http://schemas.openxmlformats.org/drawingml/2006/main">
              <a:rPr lang="vi" sz="2200" dirty="0" smtClean="0">
                <a:solidFill>
                  <a:srgbClr val="000000"/>
                </a:solidFill>
                <a:latin typeface="Arial (Body)"/>
              </a:rPr>
              <a:t>1 </a:t>
            </a:r>
            <a:r xmlns:a="http://schemas.openxmlformats.org/drawingml/2006/main">
              <a:rPr lang="vi" sz="2200" dirty="0">
                <a:solidFill>
                  <a:srgbClr val="000000"/>
                </a:solidFill>
                <a:latin typeface="Arial (Body)"/>
                <a:cs typeface="+mn-cs"/>
              </a:rPr>
              <a:t>:</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rPr>
              <a:t>bộ định tuyến nên chuyển tiếp gói đến bộ định tuyến cổng, nhưng cái nào?</a:t>
            </a:r>
          </a:p>
        </p:txBody>
      </p:sp>
      <p:sp>
        <p:nvSpPr>
          <p:cNvPr id="4" name="Content Placeholder 3"/>
          <p:cNvSpPr>
            <a:spLocks noGrp="1"/>
          </p:cNvSpPr>
          <p:nvPr>
            <p:ph idx="13"/>
          </p:nvPr>
        </p:nvSpPr>
        <p:spPr>
          <a:xfrm>
            <a:off x="4638675" y="1468345"/>
            <a:ext cx="3810000" cy="2685320"/>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000" b="1" dirty="0" smtClean="0">
                <a:solidFill>
                  <a:srgbClr val="000000"/>
                </a:solidFill>
                <a:latin typeface="Arial (Body)"/>
                <a:cs typeface="+mn-cs"/>
              </a:rPr>
              <a:t>Một</a:t>
            </a:r>
            <a:r xmlns:a="http://schemas.openxmlformats.org/drawingml/2006/main">
              <a:rPr lang="vi" sz="100" b="1" dirty="0" smtClean="0">
                <a:solidFill>
                  <a:srgbClr val="000000"/>
                </a:solidFill>
                <a:latin typeface="Arial (Body)"/>
                <a:cs typeface="+mn-cs"/>
              </a:rPr>
              <a:t> </a:t>
            </a:r>
            <a:r xmlns:a="http://schemas.openxmlformats.org/drawingml/2006/main">
              <a:rPr lang="vi" sz="2000" b="1" dirty="0" smtClean="0">
                <a:solidFill>
                  <a:srgbClr val="000000"/>
                </a:solidFill>
                <a:latin typeface="Arial (Body)"/>
                <a:cs typeface="+mn-cs"/>
              </a:rPr>
              <a:t>S </a:t>
            </a:r>
            <a:r xmlns:a="http://schemas.openxmlformats.org/drawingml/2006/main">
              <a:rPr lang="vi" sz="2000" b="1" dirty="0" smtClean="0">
                <a:solidFill>
                  <a:srgbClr val="000000"/>
                </a:solidFill>
                <a:latin typeface="Arial (Body)"/>
              </a:rPr>
              <a:t>1</a:t>
            </a:r>
            <a:r xmlns:a="http://schemas.openxmlformats.org/drawingml/2006/main">
              <a:rPr lang="vi" sz="2000" b="1" dirty="0" smtClean="0">
                <a:solidFill>
                  <a:srgbClr val="000000"/>
                </a:solidFill>
                <a:latin typeface="Arial (Body)"/>
                <a:cs typeface="+mn-cs"/>
              </a:rPr>
              <a:t> </a:t>
            </a:r>
            <a:r xmlns:a="http://schemas.openxmlformats.org/drawingml/2006/main">
              <a:rPr lang="vi" sz="2000" b="1" dirty="0">
                <a:solidFill>
                  <a:srgbClr val="000000"/>
                </a:solidFill>
                <a:latin typeface="Arial (Body)"/>
                <a:cs typeface="+mn-cs"/>
              </a:rPr>
              <a:t>phải:</a:t>
            </a:r>
          </a:p>
          <a:p>
            <a:pPr xmlns:a="http://schemas.openxmlformats.org/drawingml/2006/main" marL="432000" lvl="0" indent="-432000" eaLnBrk="0" fontAlgn="base" hangingPunct="0">
              <a:spcBef>
                <a:spcPts val="600"/>
              </a:spcBef>
              <a:spcAft>
                <a:spcPct val="0"/>
              </a:spcAft>
              <a:buFont typeface="ZapfDingbats" charset="0"/>
              <a:buAutoNum type="arabicPeriod"/>
              <a:defRPr/>
            </a:pPr>
            <a:r xmlns:a="http://schemas.openxmlformats.org/drawingml/2006/main">
              <a:rPr lang="vi" sz="2000" dirty="0">
                <a:solidFill>
                  <a:srgbClr val="000000"/>
                </a:solidFill>
                <a:latin typeface="Arial (Body)"/>
                <a:cs typeface="+mn-cs"/>
              </a:rPr>
              <a:t>tìm hiểu những số phận nào có thể đạt được thông qua </a:t>
            </a:r>
            <a:r xmlns:a="http://schemas.openxmlformats.org/drawingml/2006/main">
              <a:rPr lang="vi" sz="2000" dirty="0" smtClean="0">
                <a:solidFill>
                  <a:srgbClr val="000000"/>
                </a:solidFill>
                <a:latin typeface="Arial (Body)"/>
                <a:cs typeface="+mn-cs"/>
              </a:rPr>
              <a:t>A</a:t>
            </a:r>
            <a:r xmlns:a="http://schemas.openxmlformats.org/drawingml/2006/main">
              <a:rPr lang="vi" sz="100" dirty="0" smtClean="0">
                <a:solidFill>
                  <a:srgbClr val="000000"/>
                </a:solidFill>
                <a:latin typeface="Arial (Body)"/>
                <a:cs typeface="+mn-cs"/>
              </a:rPr>
              <a:t> </a:t>
            </a:r>
            <a:r xmlns:a="http://schemas.openxmlformats.org/drawingml/2006/main">
              <a:rPr lang="vi" sz="2000" dirty="0" smtClean="0">
                <a:solidFill>
                  <a:srgbClr val="000000"/>
                </a:solidFill>
                <a:latin typeface="Arial (Body)"/>
                <a:cs typeface="+mn-cs"/>
              </a:rPr>
              <a:t>S2 </a:t>
            </a:r>
            <a:r xmlns:a="http://schemas.openxmlformats.org/drawingml/2006/main">
              <a:rPr lang="vi" sz="2000" dirty="0">
                <a:solidFill>
                  <a:srgbClr val="000000"/>
                </a:solidFill>
                <a:latin typeface="Arial (Body)"/>
                <a:cs typeface="+mn-cs"/>
              </a:rPr>
              <a:t>, qua </a:t>
            </a:r>
            <a:r xmlns:a="http://schemas.openxmlformats.org/drawingml/2006/main">
              <a:rPr lang="vi" sz="2000" dirty="0" smtClean="0">
                <a:solidFill>
                  <a:srgbClr val="000000"/>
                </a:solidFill>
                <a:latin typeface="Arial (Body)"/>
                <a:cs typeface="+mn-cs"/>
              </a:rPr>
              <a:t>A</a:t>
            </a:r>
            <a:r xmlns:a="http://schemas.openxmlformats.org/drawingml/2006/main">
              <a:rPr lang="vi" sz="100" dirty="0" smtClean="0">
                <a:solidFill>
                  <a:srgbClr val="000000"/>
                </a:solidFill>
                <a:latin typeface="Arial (Body)"/>
                <a:cs typeface="+mn-cs"/>
              </a:rPr>
              <a:t> </a:t>
            </a:r>
            <a:r xmlns:a="http://schemas.openxmlformats.org/drawingml/2006/main">
              <a:rPr lang="vi" sz="2000" dirty="0" smtClean="0">
                <a:solidFill>
                  <a:srgbClr val="000000"/>
                </a:solidFill>
                <a:latin typeface="Arial (Body)"/>
                <a:cs typeface="+mn-cs"/>
              </a:rPr>
              <a:t>S3</a:t>
            </a:r>
            <a:endParaRPr xmlns:a="http://schemas.openxmlformats.org/drawingml/2006/main" lang="en-US" sz="2000" dirty="0">
              <a:solidFill>
                <a:srgbClr val="000000"/>
              </a:solidFill>
              <a:latin typeface="Arial (Body)"/>
              <a:cs typeface="+mn-cs"/>
            </a:endParaRPr>
          </a:p>
          <a:p>
            <a:pPr xmlns:a="http://schemas.openxmlformats.org/drawingml/2006/main" marL="432000" lvl="0" indent="-432000" eaLnBrk="0" fontAlgn="base" hangingPunct="0">
              <a:spcBef>
                <a:spcPts val="600"/>
              </a:spcBef>
              <a:spcAft>
                <a:spcPct val="0"/>
              </a:spcAft>
              <a:buFont typeface="ZapfDingbats" charset="0"/>
              <a:buAutoNum type="arabicPeriod"/>
              <a:defRPr/>
            </a:pPr>
            <a:r xmlns:a="http://schemas.openxmlformats.org/drawingml/2006/main">
              <a:rPr lang="vi" sz="2000" dirty="0">
                <a:solidFill>
                  <a:srgbClr val="000000"/>
                </a:solidFill>
                <a:latin typeface="Arial (Body)"/>
                <a:cs typeface="+mn-cs"/>
              </a:rPr>
              <a:t>truyền thông tin về khả năng tiếp cận này đến tất cả các bộ định tuyến trong </a:t>
            </a:r>
            <a:r xmlns:a="http://schemas.openxmlformats.org/drawingml/2006/main">
              <a:rPr lang="vi" sz="2000" dirty="0" smtClean="0">
                <a:solidFill>
                  <a:srgbClr val="000000"/>
                </a:solidFill>
                <a:latin typeface="Arial (Body)"/>
                <a:cs typeface="+mn-cs"/>
              </a:rPr>
              <a:t>A</a:t>
            </a:r>
            <a:r xmlns:a="http://schemas.openxmlformats.org/drawingml/2006/main">
              <a:rPr lang="vi" sz="100" dirty="0" smtClean="0">
                <a:solidFill>
                  <a:srgbClr val="000000"/>
                </a:solidFill>
                <a:latin typeface="Arial (Body)"/>
                <a:cs typeface="+mn-cs"/>
              </a:rPr>
              <a:t> </a:t>
            </a:r>
            <a:r xmlns:a="http://schemas.openxmlformats.org/drawingml/2006/main">
              <a:rPr lang="vi" sz="2000" dirty="0" smtClean="0">
                <a:solidFill>
                  <a:srgbClr val="000000"/>
                </a:solidFill>
                <a:latin typeface="Arial (Body)"/>
                <a:cs typeface="+mn-cs"/>
              </a:rPr>
              <a:t>S </a:t>
            </a:r>
            <a:r xmlns:a="http://schemas.openxmlformats.org/drawingml/2006/main">
              <a:rPr lang="vi" sz="2000" dirty="0" smtClean="0">
                <a:solidFill>
                  <a:srgbClr val="000000"/>
                </a:solidFill>
                <a:latin typeface="Arial (Body)"/>
              </a:rPr>
              <a:t>1</a:t>
            </a:r>
            <a:endParaRPr xmlns:a="http://schemas.openxmlformats.org/drawingml/2006/main" lang="en-US" sz="2000" dirty="0">
              <a:solidFill>
                <a:srgbClr val="000000"/>
              </a:solidFill>
              <a:latin typeface="Arial (Body)"/>
            </a:endParaRPr>
          </a:p>
          <a:p>
            <a:pPr xmlns:a="http://schemas.openxmlformats.org/drawingml/2006/main" marL="0" lvl="0" indent="0" eaLnBrk="0" fontAlgn="base" hangingPunct="0">
              <a:spcAft>
                <a:spcPct val="0"/>
              </a:spcAft>
              <a:buNone/>
              <a:defRPr/>
            </a:pPr>
            <a:r xmlns:a="http://schemas.openxmlformats.org/drawingml/2006/main">
              <a:rPr lang="vi" sz="2000" b="1" dirty="0">
                <a:solidFill>
                  <a:srgbClr val="000000"/>
                </a:solidFill>
                <a:latin typeface="Arial (Body)"/>
                <a:cs typeface="+mn-cs"/>
              </a:rPr>
              <a:t>công việc </a:t>
            </a:r>
            <a:r xmlns:a="http://schemas.openxmlformats.org/drawingml/2006/main">
              <a:rPr lang="vi" sz="2000" b="1" dirty="0" smtClean="0">
                <a:solidFill>
                  <a:srgbClr val="000000"/>
                </a:solidFill>
                <a:latin typeface="Arial (Body)"/>
                <a:cs typeface="+mn-cs"/>
              </a:rPr>
              <a:t>liên A</a:t>
            </a:r>
            <a:r xmlns:a="http://schemas.openxmlformats.org/drawingml/2006/main">
              <a:rPr lang="vi" sz="100" b="1" dirty="0" smtClean="0">
                <a:solidFill>
                  <a:srgbClr val="000000"/>
                </a:solidFill>
                <a:latin typeface="Arial (Body)"/>
                <a:cs typeface="+mn-cs"/>
              </a:rPr>
              <a:t> </a:t>
            </a:r>
            <a:r xmlns:a="http://schemas.openxmlformats.org/drawingml/2006/main">
              <a:rPr lang="vi" sz="2000" b="1" dirty="0" smtClean="0">
                <a:solidFill>
                  <a:srgbClr val="000000"/>
                </a:solidFill>
                <a:latin typeface="Arial (Body)"/>
                <a:cs typeface="+mn-cs"/>
              </a:rPr>
              <a:t>S </a:t>
            </a:r>
            <a:r xmlns:a="http://schemas.openxmlformats.org/drawingml/2006/main">
              <a:rPr lang="vi" sz="2000" b="1" dirty="0" smtClean="0">
                <a:solidFill>
                  <a:srgbClr val="000000"/>
                </a:solidFill>
                <a:latin typeface="Arial (Body)"/>
                <a:cs typeface="+mn-cs"/>
              </a:rPr>
              <a:t>định tuyến </a:t>
            </a:r>
            <a:r xmlns:a="http://schemas.openxmlformats.org/drawingml/2006/main">
              <a:rPr lang="vi" sz="2000" b="1" dirty="0">
                <a:solidFill>
                  <a:srgbClr val="000000"/>
                </a:solidFill>
                <a:latin typeface="Arial (Body)"/>
                <a:cs typeface="+mn-cs"/>
              </a:rPr>
              <a:t>!</a:t>
            </a:r>
          </a:p>
        </p:txBody>
      </p:sp>
      <p:pic>
        <p:nvPicPr>
          <p:cNvPr id="13" name="Picture 12" descr="There are 3 connected groups of routers. A S 3, A S 1, and A S 2. A S 3, 3 routers. 3 c, 3 b connects to other networks, 3 a connects to A S 1. A S 1. There are 4 connected routers. 1 c connects to A S 3, 1 a, 1 d, 1 b connects to A S 2. A S 2. There are 3 connected routers. 2 a connects to A S 1, 2 c and 2 b connect to other networ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43" y="4381671"/>
            <a:ext cx="7456314" cy="1997917"/>
          </a:xfrm>
          <a:prstGeom prst="rect">
            <a:avLst/>
          </a:prstGeom>
        </p:spPr>
      </p:pic>
    </p:spTree>
    <p:extLst>
      <p:ext uri="{BB962C8B-B14F-4D97-AF65-F5344CB8AC3E}">
        <p14:creationId xmlns:p14="http://schemas.microsoft.com/office/powerpoint/2010/main" val="2254632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Tôi</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N</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r</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một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Một</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định tuyến </a:t>
            </a:r>
            <a:endParaRPr xmlns:a="http://schemas.openxmlformats.org/drawingml/2006/main" lang="en-US" dirty="0">
              <a:latin typeface="Times New Roman" panose="02020603050405020304" pitchFamily="18" charset="0"/>
              <a:cs typeface="+mj-cs"/>
            </a:endParaRPr>
            <a:r xmlns:a="http://schemas.openxmlformats.org/drawingml/2006/main">
              <a:rPr lang="vi" dirty="0" smtClean="0">
                <a:latin typeface="Times New Roman" panose="02020603050405020304" pitchFamily="18" charset="0"/>
                <a:cs typeface="+mj-cs"/>
              </a:rPr>
              <a:t>S</a:t>
            </a: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còn được gọi là </a:t>
            </a:r>
            <a:r xmlns:a="http://schemas.openxmlformats.org/drawingml/2006/main">
              <a:rPr lang="vi" sz="2400" b="1" dirty="0">
                <a:solidFill>
                  <a:srgbClr val="000000"/>
                </a:solidFill>
                <a:latin typeface="Arial (Body)"/>
                <a:cs typeface="+mn-cs"/>
              </a:rPr>
              <a:t>giao thức cổng bên trong </a:t>
            </a:r>
            <a:r xmlns:a="http://schemas.openxmlformats.org/drawingml/2006/main">
              <a:rPr lang="vi" sz="2400" b="1" dirty="0" smtClean="0">
                <a:solidFill>
                  <a:srgbClr val="000000"/>
                </a:solidFill>
                <a:latin typeface="Arial (Body)"/>
                <a:cs typeface="+mn-cs"/>
              </a:rPr>
              <a:t>(I</a:t>
            </a:r>
            <a:r xmlns:a="http://schemas.openxmlformats.org/drawingml/2006/main">
              <a:rPr lang="vi" sz="100" b="1" dirty="0" smtClean="0">
                <a:solidFill>
                  <a:srgbClr val="000000"/>
                </a:solidFill>
                <a:latin typeface="Arial (Body)"/>
                <a:cs typeface="+mn-cs"/>
              </a:rPr>
              <a:t> </a:t>
            </a:r>
            <a:r xmlns:a="http://schemas.openxmlformats.org/drawingml/2006/main">
              <a:rPr lang="vi" sz="2400" b="1" dirty="0" smtClean="0">
                <a:solidFill>
                  <a:srgbClr val="000000"/>
                </a:solidFill>
                <a:latin typeface="Arial (Body)"/>
                <a:cs typeface="+mn-cs"/>
              </a:rPr>
              <a:t>g</a:t>
            </a:r>
            <a:r xmlns:a="http://schemas.openxmlformats.org/drawingml/2006/main">
              <a:rPr lang="vi" sz="100" b="1" dirty="0" smtClean="0">
                <a:solidFill>
                  <a:srgbClr val="000000"/>
                </a:solidFill>
                <a:latin typeface="Arial (Body)"/>
                <a:cs typeface="+mn-cs"/>
              </a:rPr>
              <a:t> </a:t>
            </a:r>
            <a:r xmlns:a="http://schemas.openxmlformats.org/drawingml/2006/main">
              <a:rPr lang="vi" sz="2400" b="1" dirty="0" smtClean="0">
                <a:solidFill>
                  <a:srgbClr val="000000"/>
                </a:solidFill>
                <a:latin typeface="Arial (Body)"/>
                <a:cs typeface="+mn-cs"/>
              </a:rPr>
              <a:t>P)</a:t>
            </a:r>
            <a:endParaRPr xmlns:a="http://schemas.openxmlformats.org/drawingml/2006/main" lang="en-US" sz="2400" b="1" dirty="0">
              <a:solidFill>
                <a:srgbClr val="000000"/>
              </a:solidFill>
              <a:latin typeface="Arial (Body)"/>
              <a:cs typeface="+mn-cs"/>
            </a:endParaRP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phổ biến nhất </a:t>
            </a:r>
            <a:r xmlns:a="http://schemas.openxmlformats.org/drawingml/2006/main">
              <a:rPr lang="vi" sz="2400" dirty="0" smtClean="0">
                <a:solidFill>
                  <a:srgbClr val="000000"/>
                </a:solidFill>
                <a:latin typeface="Arial (Body)"/>
                <a:cs typeface="+mn-cs"/>
              </a:rPr>
              <a:t>tôi</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N</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t</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r</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một</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Một</a:t>
            </a:r>
            <a:r xmlns:a="http://schemas.openxmlformats.org/drawingml/2006/main">
              <a:rPr lang="vi" sz="100" dirty="0" smtClean="0">
                <a:solidFill>
                  <a:srgbClr val="000000"/>
                </a:solidFill>
                <a:latin typeface="Arial (Body)"/>
                <a:cs typeface="+mn-cs"/>
              </a:rPr>
              <a:t> Các giao thức </a:t>
            </a:r>
            <a:r xmlns:a="http://schemas.openxmlformats.org/drawingml/2006/main">
              <a:rPr lang="vi" sz="2400" dirty="0" smtClean="0">
                <a:solidFill>
                  <a:srgbClr val="000000"/>
                </a:solidFill>
                <a:latin typeface="Arial (Body)"/>
                <a:cs typeface="+mn-cs"/>
              </a:rPr>
              <a:t>định tuyến </a:t>
            </a:r>
            <a:r xmlns:a="http://schemas.openxmlformats.org/drawingml/2006/main">
              <a:rPr lang="vi" sz="2400" dirty="0" smtClean="0">
                <a:solidFill>
                  <a:srgbClr val="000000"/>
                </a:solidFill>
                <a:latin typeface="Arial (Body)"/>
                <a:cs typeface="+mn-cs"/>
              </a:rPr>
              <a:t>S </a:t>
            </a:r>
            <a:r xmlns:a="http://schemas.openxmlformats.org/drawingml/2006/main">
              <a:rPr lang="vi" sz="2400" dirty="0">
                <a:solidFill>
                  <a:srgbClr val="000000"/>
                </a:solidFill>
                <a:latin typeface="Arial (Body)"/>
                <a:cs typeface="+mn-cs"/>
              </a:rPr>
              <a:t>:</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smtClean="0">
                <a:solidFill>
                  <a:srgbClr val="000000"/>
                </a:solidFill>
                <a:latin typeface="Arial (Body)"/>
              </a:rPr>
              <a:t>r</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Tôi</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 </a:t>
            </a:r>
            <a:r xmlns:a="http://schemas.openxmlformats.org/drawingml/2006/main">
              <a:rPr lang="vi" sz="2400" dirty="0">
                <a:solidFill>
                  <a:srgbClr val="000000"/>
                </a:solidFill>
                <a:latin typeface="Arial (Body)"/>
              </a:rPr>
              <a:t>Giao thức thông tin định tuyến</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smtClean="0">
                <a:solidFill>
                  <a:srgbClr val="000000"/>
                </a:solidFill>
                <a:latin typeface="Arial (Body)"/>
              </a:rPr>
              <a:t>Ô</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F: </a:t>
            </a:r>
            <a:r xmlns:a="http://schemas.openxmlformats.org/drawingml/2006/main">
              <a:rPr lang="vi" sz="2400" dirty="0">
                <a:solidFill>
                  <a:srgbClr val="000000"/>
                </a:solidFill>
                <a:latin typeface="Arial (Body)"/>
              </a:rPr>
              <a:t>Mở đường đi ngắn nhất trước </a:t>
            </a:r>
            <a:r xmlns:a="http://schemas.openxmlformats.org/drawingml/2006/main">
              <a:rPr lang="vi" sz="2400" dirty="0" smtClean="0">
                <a:solidFill>
                  <a:srgbClr val="000000"/>
                </a:solidFill>
                <a:latin typeface="Arial (Body)"/>
              </a:rPr>
              <a:t>(I</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Tôi</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Giao thức S </a:t>
            </a:r>
            <a:r xmlns:a="http://schemas.openxmlformats.org/drawingml/2006/main">
              <a:rPr lang="vi" sz="2400" dirty="0">
                <a:solidFill>
                  <a:srgbClr val="000000"/>
                </a:solidFill>
                <a:latin typeface="Arial (Body)"/>
              </a:rPr>
              <a:t>về cơ bản giống như giao thức </a:t>
            </a:r>
            <a:r xmlns:a="http://schemas.openxmlformats.org/drawingml/2006/main">
              <a:rPr lang="vi" sz="24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F)</a:t>
            </a:r>
            <a:endParaRPr xmlns:a="http://schemas.openxmlformats.org/drawingml/2006/main" lang="en-US" sz="24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smtClean="0">
                <a:solidFill>
                  <a:srgbClr val="000000"/>
                </a:solidFill>
                <a:latin typeface="Arial (Body)"/>
              </a:rPr>
              <a:t>Tôi</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r</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 </a:t>
            </a:r>
            <a:r xmlns:a="http://schemas.openxmlformats.org/drawingml/2006/main">
              <a:rPr lang="vi" sz="2400" dirty="0">
                <a:solidFill>
                  <a:srgbClr val="000000"/>
                </a:solidFill>
                <a:latin typeface="Arial (Body)"/>
              </a:rPr>
              <a:t>Giao thức định tuyến cổng nội bộ (Cisco độc quyền trong nhiều thập kỷ, cho đến năm 2016)</a:t>
            </a:r>
          </a:p>
        </p:txBody>
      </p:sp>
    </p:spTree>
    <p:extLst>
      <p:ext uri="{BB962C8B-B14F-4D97-AF65-F5344CB8AC3E}">
        <p14:creationId xmlns:p14="http://schemas.microsoft.com/office/powerpoint/2010/main" val="2861779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Ô</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S</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F (Mở đường đi ngắn nhất trước)</a:t>
            </a:r>
            <a:endParaRPr xmlns:a="http://schemas.openxmlformats.org/drawingml/2006/main"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altLang="ja-JP" sz="2200" dirty="0" smtClean="0">
                <a:solidFill>
                  <a:srgbClr val="000000"/>
                </a:solidFill>
                <a:latin typeface="Arial (Body)"/>
              </a:rPr>
              <a:t>“mở”: </a:t>
            </a:r>
            <a:r xmlns:a="http://schemas.openxmlformats.org/drawingml/2006/main">
              <a:rPr lang="vi" altLang="ja-JP" sz="2200" dirty="0">
                <a:solidFill>
                  <a:srgbClr val="000000"/>
                </a:solidFill>
                <a:latin typeface="Arial (Body)"/>
              </a:rPr>
              <a:t>công khai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sử dụng </a:t>
            </a:r>
            <a:r xmlns:a="http://schemas.openxmlformats.org/drawingml/2006/main">
              <a:rPr lang="vi" sz="2200" dirty="0" smtClean="0">
                <a:solidFill>
                  <a:srgbClr val="000000"/>
                </a:solidFill>
                <a:latin typeface="Arial (Body)"/>
              </a:rPr>
              <a:t>thuật toán trạng thái liên kết</a:t>
            </a:r>
            <a:endParaRPr xmlns:a="http://schemas.openxmlformats.org/drawingml/2006/main" lang="en-US" sz="22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phổ biến gói trạng thái liên kết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bản đồ cấu trúc liên kết tại mỗi nút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tính toán tuyến đường bằng </a:t>
            </a:r>
            <a:r xmlns:a="http://schemas.openxmlformats.org/drawingml/2006/main">
              <a:rPr lang="vi" altLang="ja-JP" sz="2200" dirty="0">
                <a:solidFill>
                  <a:srgbClr val="000000"/>
                </a:solidFill>
                <a:latin typeface="Arial (Body)"/>
              </a:rPr>
              <a:t>thuật toán </a:t>
            </a:r>
            <a:r xmlns:a="http://schemas.openxmlformats.org/drawingml/2006/main">
              <a:rPr lang="vi" sz="2200" dirty="0" smtClean="0">
                <a:solidFill>
                  <a:srgbClr val="000000"/>
                </a:solidFill>
                <a:latin typeface="Arial (Body)"/>
              </a:rPr>
              <a:t>Dijkstra </a:t>
            </a:r>
            <a:r xmlns:a="http://schemas.openxmlformats.org/drawingml/2006/main">
              <a:rPr lang="vi" altLang="ja-JP" sz="2200" dirty="0" smtClean="0">
                <a:solidFill>
                  <a:srgbClr val="000000"/>
                </a:solidFill>
                <a:latin typeface="Arial (Body)"/>
              </a:rPr>
              <a:t>'s</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lũ lụt bộ định tuyến </a:t>
            </a:r>
            <a:r xmlns:a="http://schemas.openxmlformats.org/drawingml/2006/main">
              <a:rPr lang="vi" sz="22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F </a:t>
            </a:r>
            <a:r xmlns:a="http://schemas.openxmlformats.org/drawingml/2006/main">
              <a:rPr lang="vi" sz="2200" dirty="0">
                <a:solidFill>
                  <a:srgbClr val="000000"/>
                </a:solidFill>
                <a:latin typeface="Arial (Body)"/>
              </a:rPr>
              <a:t>quảng cáo trạng thái liên kết đến tất cả các bộ định tuyến khác trong </a:t>
            </a:r>
            <a:r xmlns:a="http://schemas.openxmlformats.org/drawingml/2006/main">
              <a:rPr lang="vi" sz="2200" b="1" dirty="0">
                <a:solidFill>
                  <a:srgbClr val="000000"/>
                </a:solidFill>
                <a:latin typeface="Arial (Body)"/>
              </a:rPr>
              <a:t>toàn bộ</a:t>
            </a:r>
            <a:r xmlns:a="http://schemas.openxmlformats.org/drawingml/2006/main">
              <a:rPr lang="vi" sz="2200" dirty="0">
                <a:solidFill>
                  <a:srgbClr val="000000"/>
                </a:solidFill>
                <a:latin typeface="Arial (Body)"/>
              </a:rPr>
              <a:t> </a:t>
            </a:r>
            <a:r xmlns:a="http://schemas.openxmlformats.org/drawingml/2006/main">
              <a:rPr lang="vi" sz="2200" dirty="0" smtClean="0">
                <a:solidFill>
                  <a:srgbClr val="000000"/>
                </a:solidFill>
                <a:latin typeface="Arial (Body)"/>
              </a:rPr>
              <a:t>Một</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S</a:t>
            </a:r>
            <a:endParaRPr xmlns:a="http://schemas.openxmlformats.org/drawingml/2006/main" lang="en-US" sz="22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mang trong </a:t>
            </a:r>
            <a:r xmlns:a="http://schemas.openxmlformats.org/drawingml/2006/main">
              <a:rPr lang="vi" sz="22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F nhắn tin </a:t>
            </a:r>
            <a:r xmlns:a="http://schemas.openxmlformats.org/drawingml/2006/main">
              <a:rPr lang="vi" sz="2200" dirty="0">
                <a:solidFill>
                  <a:srgbClr val="000000"/>
                </a:solidFill>
                <a:latin typeface="Arial (Body)"/>
              </a:rPr>
              <a:t>trực tiếp qua </a:t>
            </a:r>
            <a:r xmlns:a="http://schemas.openxmlformats.org/drawingml/2006/main">
              <a:rPr lang="vi" sz="2200" dirty="0" smtClean="0">
                <a:solidFill>
                  <a:srgbClr val="000000"/>
                </a:solidFill>
                <a:latin typeface="Arial (Body)"/>
              </a:rPr>
              <a:t>I</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 ( </a:t>
            </a:r>
            <a:r xmlns:a="http://schemas.openxmlformats.org/drawingml/2006/main">
              <a:rPr lang="vi" sz="2200" dirty="0">
                <a:solidFill>
                  <a:srgbClr val="000000"/>
                </a:solidFill>
                <a:latin typeface="Arial (Body)"/>
              </a:rPr>
              <a:t>chứ không phải </a:t>
            </a:r>
            <a:r xmlns:a="http://schemas.openxmlformats.org/drawingml/2006/main">
              <a:rPr lang="vi" sz="2200" dirty="0" smtClean="0">
                <a:solidFill>
                  <a:srgbClr val="000000"/>
                </a:solidFill>
                <a:latin typeface="Arial (Body)"/>
              </a:rPr>
              <a:t>T</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C</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 hoặc U</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Đ.</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a:t>
            </a:r>
            <a:endParaRPr xmlns:a="http://schemas.openxmlformats.org/drawingml/2006/main" lang="en-US" sz="22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trạng thái liên kết: cho mỗi liên kết đính kèm</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smtClean="0">
                <a:solidFill>
                  <a:srgbClr val="000000"/>
                </a:solidFill>
                <a:latin typeface="Arial (Body)"/>
              </a:rPr>
              <a:t>Tôi</a:t>
            </a:r>
            <a:r xmlns:a="http://schemas.openxmlformats.org/drawingml/2006/main">
              <a:rPr lang="vi" sz="100" b="1" dirty="0" smtClean="0">
                <a:solidFill>
                  <a:srgbClr val="000000"/>
                </a:solidFill>
                <a:latin typeface="Arial (Body)"/>
              </a:rPr>
              <a:t> </a:t>
            </a:r>
            <a:r xmlns:a="http://schemas.openxmlformats.org/drawingml/2006/main">
              <a:rPr lang="vi" sz="2200" b="1" dirty="0" smtClean="0">
                <a:solidFill>
                  <a:srgbClr val="000000"/>
                </a:solidFill>
                <a:latin typeface="Arial (Body)"/>
              </a:rPr>
              <a:t>S - tôi</a:t>
            </a:r>
            <a:r xmlns:a="http://schemas.openxmlformats.org/drawingml/2006/main">
              <a:rPr lang="vi" sz="100" b="1" dirty="0" smtClean="0">
                <a:solidFill>
                  <a:srgbClr val="000000"/>
                </a:solidFill>
                <a:latin typeface="Arial (Body)"/>
              </a:rPr>
              <a:t> </a:t>
            </a:r>
            <a:r xmlns:a="http://schemas.openxmlformats.org/drawingml/2006/main">
              <a:rPr lang="vi" sz="2200" b="1" dirty="0" smtClean="0">
                <a:solidFill>
                  <a:srgbClr val="000000"/>
                </a:solidFill>
                <a:latin typeface="Arial (Body)"/>
              </a:rPr>
              <a:t>định tuyến S</a:t>
            </a:r>
            <a:r xmlns:a="http://schemas.openxmlformats.org/drawingml/2006/main">
              <a:rPr lang="vi" sz="2200" dirty="0" smtClean="0">
                <a:solidFill>
                  <a:srgbClr val="000000"/>
                </a:solidFill>
                <a:latin typeface="Arial (Body)"/>
              </a:rPr>
              <a:t> </a:t>
            </a:r>
            <a:r xmlns:a="http://schemas.openxmlformats.org/drawingml/2006/main">
              <a:rPr lang="vi" sz="2200" dirty="0">
                <a:solidFill>
                  <a:srgbClr val="000000"/>
                </a:solidFill>
                <a:latin typeface="Arial (Body)"/>
              </a:rPr>
              <a:t>giao thức: gần giống với </a:t>
            </a:r>
            <a:r xmlns:a="http://schemas.openxmlformats.org/drawingml/2006/main">
              <a:rPr lang="vi" sz="22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F</a:t>
            </a:r>
            <a:endParaRPr xmlns:a="http://schemas.openxmlformats.org/drawingml/2006/main" lang="en-US" sz="2200" dirty="0">
              <a:solidFill>
                <a:srgbClr val="000000"/>
              </a:solidFill>
              <a:latin typeface="Arial (Body)"/>
            </a:endParaRPr>
          </a:p>
        </p:txBody>
      </p:sp>
    </p:spTree>
    <p:extLst>
      <p:ext uri="{BB962C8B-B14F-4D97-AF65-F5344CB8AC3E}">
        <p14:creationId xmlns:p14="http://schemas.microsoft.com/office/powerpoint/2010/main" val="3094273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Ô</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S</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P</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Tính năng F “Nâng cao”</a:t>
            </a:r>
            <a:endParaRPr xmlns:a="http://schemas.openxmlformats.org/drawingml/2006/main"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bảo mật </a:t>
            </a:r>
            <a:r xmlns:a="http://schemas.openxmlformats.org/drawingml/2006/main">
              <a:rPr lang="vi" sz="2400" i="1" dirty="0">
                <a:solidFill>
                  <a:srgbClr val="000000"/>
                </a:solidFill>
                <a:latin typeface="Arial (Body)"/>
              </a:rPr>
              <a:t>: </a:t>
            </a:r>
            <a:r xmlns:a="http://schemas.openxmlformats.org/drawingml/2006/main">
              <a:rPr lang="vi" sz="2400" dirty="0">
                <a:solidFill>
                  <a:srgbClr val="000000"/>
                </a:solidFill>
                <a:latin typeface="Arial (Body)"/>
              </a:rPr>
              <a:t>tất cả </a:t>
            </a:r>
            <a:r xmlns:a="http://schemas.openxmlformats.org/drawingml/2006/main">
              <a:rPr lang="vi" sz="24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Tin nhắn F được </a:t>
            </a:r>
            <a:r xmlns:a="http://schemas.openxmlformats.org/drawingml/2006/main">
              <a:rPr lang="vi" sz="2400" dirty="0">
                <a:solidFill>
                  <a:srgbClr val="000000"/>
                </a:solidFill>
                <a:latin typeface="Arial (Body)"/>
              </a:rPr>
              <a:t>xác thực (để ngăn chặn </a:t>
            </a:r>
            <a:r xmlns:a="http://schemas.openxmlformats.org/drawingml/2006/main">
              <a:rPr lang="vi" sz="2400" dirty="0" smtClean="0">
                <a:solidFill>
                  <a:srgbClr val="000000"/>
                </a:solidFill>
                <a:latin typeface="Arial (Body)"/>
              </a:rPr>
              <a:t>sự xâm nhập độc hại)</a:t>
            </a:r>
            <a:endParaRPr xmlns:a="http://schemas.openxmlformats.org/drawingml/2006/main" lang="en-US" sz="24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nhiều </a:t>
            </a:r>
            <a:r xmlns:a="http://schemas.openxmlformats.org/drawingml/2006/main">
              <a:rPr lang="vi" sz="2400" b="1" dirty="0">
                <a:solidFill>
                  <a:srgbClr val="000000"/>
                </a:solidFill>
                <a:latin typeface="Arial (Body)"/>
              </a:rPr>
              <a:t>đường dẫn </a:t>
            </a:r>
            <a:r xmlns:a="http://schemas.openxmlformats.org/drawingml/2006/main">
              <a:rPr lang="vi" sz="2400" dirty="0">
                <a:solidFill>
                  <a:srgbClr val="000000"/>
                </a:solidFill>
                <a:latin typeface="Arial (Body)"/>
              </a:rPr>
              <a:t>cùng chi phí </a:t>
            </a:r>
            <a:r xmlns:a="http://schemas.openxmlformats.org/drawingml/2006/main">
              <a:rPr lang="vi" sz="2400" dirty="0">
                <a:solidFill>
                  <a:srgbClr val="000000"/>
                </a:solidFill>
                <a:latin typeface="Arial (Body)"/>
              </a:rPr>
              <a:t>(chỉ một đường dẫn trong </a:t>
            </a:r>
            <a:r xmlns:a="http://schemas.openxmlformats.org/drawingml/2006/main">
              <a:rPr lang="vi" sz="2400" dirty="0" smtClean="0">
                <a:solidFill>
                  <a:srgbClr val="000000"/>
                </a:solidFill>
                <a:latin typeface="Arial (Body)"/>
              </a:rPr>
              <a:t>R</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Tôi</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endParaRPr xmlns:a="http://schemas.openxmlformats.org/drawingml/2006/main" lang="en-US" sz="24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đối với mỗi liên kết, nhiều chỉ số chi phí cho </a:t>
            </a:r>
            <a:r xmlns:a="http://schemas.openxmlformats.org/drawingml/2006/main">
              <a:rPr lang="vi" sz="2400" b="1" dirty="0" smtClean="0">
                <a:solidFill>
                  <a:srgbClr val="000000"/>
                </a:solidFill>
                <a:latin typeface="Arial (Body)"/>
              </a:rPr>
              <a:t>T khác nhau</a:t>
            </a:r>
            <a:r xmlns:a="http://schemas.openxmlformats.org/drawingml/2006/main">
              <a:rPr lang="vi" sz="100" b="1" dirty="0" smtClean="0">
                <a:solidFill>
                  <a:srgbClr val="000000"/>
                </a:solidFill>
                <a:latin typeface="Arial (Body)"/>
              </a:rPr>
              <a:t> </a:t>
            </a:r>
            <a:r xmlns:a="http://schemas.openxmlformats.org/drawingml/2006/main">
              <a:rPr lang="vi" sz="2400" b="1" dirty="0" smtClean="0">
                <a:solidFill>
                  <a:srgbClr val="000000"/>
                </a:solidFill>
                <a:latin typeface="Arial (Body)"/>
              </a:rPr>
              <a:t>Ô</a:t>
            </a:r>
            <a:r xmlns:a="http://schemas.openxmlformats.org/drawingml/2006/main">
              <a:rPr lang="vi" sz="100" b="1" dirty="0" smtClean="0">
                <a:solidFill>
                  <a:srgbClr val="000000"/>
                </a:solidFill>
                <a:latin typeface="Arial (Body)"/>
              </a:rPr>
              <a:t> </a:t>
            </a:r>
            <a:r xmlns:a="http://schemas.openxmlformats.org/drawingml/2006/main">
              <a:rPr lang="vi" sz="2400" b="1" dirty="0" smtClean="0">
                <a:solidFill>
                  <a:srgbClr val="000000"/>
                </a:solidFill>
                <a:latin typeface="Arial (Body)"/>
              </a:rPr>
              <a:t>S </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ví dụ: chi phí liên kết vệ tinh được đặt </a:t>
            </a:r>
            <a:r xmlns:a="http://schemas.openxmlformats.org/drawingml/2006/main">
              <a:rPr lang="vi" altLang="ja-JP" sz="2400" dirty="0">
                <a:solidFill>
                  <a:srgbClr val="000000"/>
                </a:solidFill>
                <a:latin typeface="Arial (Body)"/>
              </a:rPr>
              <a:t>thấp cho ToS nỗ lực nhất; cao cho ToS thời gian thực)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tích hợp uni- và </a:t>
            </a:r>
            <a:r xmlns:a="http://schemas.openxmlformats.org/drawingml/2006/main">
              <a:rPr lang="vi" sz="2400" b="1" dirty="0">
                <a:solidFill>
                  <a:srgbClr val="000000"/>
                </a:solidFill>
                <a:latin typeface="Arial (Body)"/>
              </a:rPr>
              <a:t>multi-cast</a:t>
            </a:r>
            <a:r xmlns:a="http://schemas.openxmlformats.org/drawingml/2006/main">
              <a:rPr lang="vi" sz="2400" dirty="0">
                <a:solidFill>
                  <a:srgbClr val="000000"/>
                </a:solidFill>
                <a:latin typeface="Arial (Body)"/>
              </a:rPr>
              <a:t> </a:t>
            </a:r>
            <a:r xmlns:a="http://schemas.openxmlformats.org/drawingml/2006/main">
              <a:rPr lang="vi" sz="2400" dirty="0" smtClean="0">
                <a:solidFill>
                  <a:srgbClr val="000000"/>
                </a:solidFill>
                <a:latin typeface="Arial (Body)"/>
              </a:rPr>
              <a:t>hỗ trợ:</a:t>
            </a:r>
            <a:endParaRPr xmlns:a="http://schemas.openxmlformats.org/drawingml/2006/main" lang="en-US" sz="24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Phát đa hướng </a:t>
            </a:r>
            <a:r xmlns:a="http://schemas.openxmlformats.org/drawingml/2006/main">
              <a:rPr lang="vi" sz="24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F ( </a:t>
            </a:r>
            <a:r xmlns:a="http://schemas.openxmlformats.org/drawingml/2006/main">
              <a:rPr lang="vi" sz="2400" dirty="0" smtClean="0">
                <a:solidFill>
                  <a:srgbClr val="000000"/>
                </a:solidFill>
                <a:latin typeface="Arial (Body)"/>
              </a:rPr>
              <a:t>M</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Ô</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F </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sử dụng cơ sở dữ liệu cấu trúc liên kết giống như </a:t>
            </a:r>
            <a:r xmlns:a="http://schemas.openxmlformats.org/drawingml/2006/main">
              <a:rPr lang="vi" sz="24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F</a:t>
            </a:r>
            <a:endParaRPr xmlns:a="http://schemas.openxmlformats.org/drawingml/2006/main" lang="en-US" sz="24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thứ bậc</a:t>
            </a:r>
            <a:r xmlns:a="http://schemas.openxmlformats.org/drawingml/2006/main">
              <a:rPr lang="vi" sz="2400" dirty="0">
                <a:solidFill>
                  <a:srgbClr val="000000"/>
                </a:solidFill>
                <a:latin typeface="Arial (Body)"/>
              </a:rPr>
              <a:t> </a:t>
            </a:r>
            <a:r xmlns:a="http://schemas.openxmlformats.org/drawingml/2006/main">
              <a:rPr lang="vi" sz="2400" dirty="0" smtClean="0">
                <a:solidFill>
                  <a:srgbClr val="000000"/>
                </a:solidFill>
                <a:latin typeface="Arial (Body)"/>
              </a:rPr>
              <a:t>Ô</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F trong </a:t>
            </a:r>
            <a:r xmlns:a="http://schemas.openxmlformats.org/drawingml/2006/main">
              <a:rPr lang="vi" sz="2400" dirty="0">
                <a:solidFill>
                  <a:srgbClr val="000000"/>
                </a:solidFill>
                <a:latin typeface="Arial (Body)"/>
              </a:rPr>
              <a:t>các miền lớn </a:t>
            </a:r>
            <a:r xmlns:a="http://schemas.openxmlformats.org/drawingml/2006/main">
              <a:rPr lang="vi" sz="2400" dirty="0" smtClean="0">
                <a:solidFill>
                  <a:srgbClr val="000000"/>
                </a:solidFill>
                <a:latin typeface="Arial (Body)"/>
              </a:rPr>
              <a:t>.</a:t>
            </a:r>
            <a:endParaRPr xmlns:a="http://schemas.openxmlformats.org/drawingml/2006/main" lang="en-US" sz="2400" dirty="0">
              <a:solidFill>
                <a:srgbClr val="000000"/>
              </a:solidFill>
              <a:latin typeface="Arial (Body)"/>
            </a:endParaRPr>
          </a:p>
        </p:txBody>
      </p:sp>
    </p:spTree>
    <p:extLst>
      <p:ext uri="{BB962C8B-B14F-4D97-AF65-F5344CB8AC3E}">
        <p14:creationId xmlns:p14="http://schemas.microsoft.com/office/powerpoint/2010/main" val="3432899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phân cấp O</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S</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P</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F </a:t>
            </a:r>
            <a:r xmlns:a="http://schemas.openxmlformats.org/drawingml/2006/main">
              <a:rPr lang="vi" sz="2000" b="0" dirty="0" smtClean="0">
                <a:latin typeface="Times New Roman" panose="02020603050405020304" pitchFamily="18" charset="0"/>
              </a:rPr>
              <a:t>(1 trên 2)</a:t>
            </a:r>
            <a:endParaRPr xmlns:a="http://schemas.openxmlformats.org/drawingml/2006/main" lang="en-US" sz="2000" b="0" dirty="0">
              <a:latin typeface="Times New Roman" panose="02020603050405020304" pitchFamily="18" charset="0"/>
            </a:endParaRPr>
          </a:p>
        </p:txBody>
      </p:sp>
      <p:pic>
        <p:nvPicPr>
          <p:cNvPr id="5" name="Picture 4" descr="A diagram links 4 groups of routers. Some groups overlap. Group 1, backbone. There are 6 linked routers arranged in 3 rows, with 1 router at the top, boundary router, 2 routers in the middle, backbone router, and 3 routers at the bottom, area border routers. The 3 area border routers are also in 3 other groups, areas 1, 2, and 3. Routers in the areas that are not part of backbone group are called internal routers. Area 1. There are 4 other linked routers. Area 2. There are 3 other linked routers. Area 3. There are 2 other link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720532"/>
            <a:ext cx="5048250" cy="3381375"/>
          </a:xfrm>
          <a:prstGeom prst="rect">
            <a:avLst/>
          </a:prstGeom>
        </p:spPr>
      </p:pic>
    </p:spTree>
    <p:extLst>
      <p:ext uri="{BB962C8B-B14F-4D97-AF65-F5344CB8AC3E}">
        <p14:creationId xmlns:p14="http://schemas.microsoft.com/office/powerpoint/2010/main" val="1904728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Chức năng lớp mạng</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idx="1"/>
          </p:nvPr>
        </p:nvSpPr>
        <p:spPr>
          <a:xfrm>
            <a:off x="681672" y="1480084"/>
            <a:ext cx="5783102" cy="523190"/>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200" b="1" kern="1200" dirty="0">
                <a:solidFill>
                  <a:srgbClr val="000000"/>
                </a:solidFill>
                <a:latin typeface="Arial (Body)"/>
              </a:rPr>
              <a:t>Nhớ lại: hai chức năng lớp mạng:</a:t>
            </a:r>
          </a:p>
        </p:txBody>
      </p:sp>
      <p:sp>
        <p:nvSpPr>
          <p:cNvPr id="4" name="Content Placeholder 3"/>
          <p:cNvSpPr>
            <a:spLocks noGrp="1"/>
          </p:cNvSpPr>
          <p:nvPr>
            <p:ph idx="13"/>
          </p:nvPr>
        </p:nvSpPr>
        <p:spPr>
          <a:xfrm>
            <a:off x="625474" y="2001352"/>
            <a:ext cx="4184626" cy="1200298"/>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b="1" dirty="0">
                <a:solidFill>
                  <a:srgbClr val="000000"/>
                </a:solidFill>
                <a:latin typeface="+mn-lt"/>
              </a:rPr>
              <a:t>chuyển tiếp: </a:t>
            </a:r>
            <a:r xmlns:a="http://schemas.openxmlformats.org/drawingml/2006/main">
              <a:rPr lang="vi" sz="2200" dirty="0">
                <a:solidFill>
                  <a:srgbClr val="000000"/>
                </a:solidFill>
                <a:latin typeface="+mn-lt"/>
              </a:rPr>
              <a:t>di chuyển các gói từ </a:t>
            </a:r>
            <a:r xmlns:a="http://schemas.openxmlformats.org/drawingml/2006/main">
              <a:rPr lang="vi" altLang="ja-JP" sz="2200" dirty="0" smtClean="0">
                <a:solidFill>
                  <a:srgbClr val="000000"/>
                </a:solidFill>
                <a:latin typeface="+mn-lt"/>
              </a:rPr>
              <a:t>đầu vào của bộ định </a:t>
            </a:r>
            <a:r xmlns:a="http://schemas.openxmlformats.org/drawingml/2006/main">
              <a:rPr lang="vi" sz="2200" dirty="0" smtClean="0">
                <a:solidFill>
                  <a:srgbClr val="000000"/>
                </a:solidFill>
                <a:latin typeface="+mn-lt"/>
              </a:rPr>
              <a:t>tuyến sang </a:t>
            </a:r>
            <a:r xmlns:a="http://schemas.openxmlformats.org/drawingml/2006/main">
              <a:rPr lang="vi" altLang="ja-JP" sz="2200" dirty="0" smtClean="0">
                <a:solidFill>
                  <a:srgbClr val="000000"/>
                </a:solidFill>
                <a:latin typeface="+mn-lt"/>
              </a:rPr>
              <a:t>đầu ra của </a:t>
            </a:r>
            <a:endParaRPr xmlns:a="http://schemas.openxmlformats.org/drawingml/2006/main" lang="en-US" altLang="ja-JP" sz="2200" dirty="0">
              <a:solidFill>
                <a:srgbClr val="000000"/>
              </a:solidFill>
              <a:latin typeface="+mn-lt"/>
            </a:endParaRPr>
            <a:r xmlns:a="http://schemas.openxmlformats.org/drawingml/2006/main">
              <a:rPr lang="vi" altLang="ja-JP" sz="2200" dirty="0">
                <a:solidFill>
                  <a:srgbClr val="000000"/>
                </a:solidFill>
                <a:latin typeface="+mn-lt"/>
              </a:rPr>
              <a:t>bộ định tuyến thích hợp</a:t>
            </a:r>
          </a:p>
        </p:txBody>
      </p:sp>
      <p:sp>
        <p:nvSpPr>
          <p:cNvPr id="5" name="Content Placeholder 4"/>
          <p:cNvSpPr>
            <a:spLocks noGrp="1"/>
          </p:cNvSpPr>
          <p:nvPr>
            <p:ph sz="quarter" idx="14"/>
          </p:nvPr>
        </p:nvSpPr>
        <p:spPr>
          <a:xfrm>
            <a:off x="4904355" y="2211504"/>
            <a:ext cx="2888003" cy="523190"/>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200" b="1" kern="1200" dirty="0" smtClean="0">
                <a:solidFill>
                  <a:srgbClr val="000000"/>
                </a:solidFill>
                <a:latin typeface="Arial (Body)"/>
              </a:rPr>
              <a:t>mặt phẳng </a:t>
            </a:r>
            <a:endParaRPr xmlns:a="http://schemas.openxmlformats.org/drawingml/2006/main" lang="en-US" sz="2200" b="1" kern="1200" dirty="0">
              <a:solidFill>
                <a:srgbClr val="000000"/>
              </a:solidFill>
              <a:latin typeface="Arial (Body)"/>
            </a:endParaRPr>
            <a:r xmlns:a="http://schemas.openxmlformats.org/drawingml/2006/main">
              <a:rPr lang="vi" sz="2200" b="1" kern="1200" dirty="0">
                <a:solidFill>
                  <a:srgbClr val="000000"/>
                </a:solidFill>
                <a:latin typeface="Arial (Body)"/>
              </a:rPr>
              <a:t>dữ liệu</a:t>
            </a:r>
          </a:p>
        </p:txBody>
      </p:sp>
      <p:sp>
        <p:nvSpPr>
          <p:cNvPr id="6" name="Content Placeholder 5"/>
          <p:cNvSpPr>
            <a:spLocks noGrp="1"/>
          </p:cNvSpPr>
          <p:nvPr>
            <p:ph sz="quarter" idx="15"/>
          </p:nvPr>
        </p:nvSpPr>
        <p:spPr>
          <a:xfrm>
            <a:off x="623952" y="3213712"/>
            <a:ext cx="4184626" cy="1200298"/>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defRPr/>
            </a:pPr>
            <a:r xmlns:a="http://schemas.openxmlformats.org/drawingml/2006/main">
              <a:rPr lang="vi" sz="2200" b="1" kern="1200" dirty="0">
                <a:solidFill>
                  <a:srgbClr val="000000"/>
                </a:solidFill>
                <a:latin typeface="Arial (Body)"/>
              </a:rPr>
              <a:t>định tuyến: </a:t>
            </a:r>
            <a:r xmlns:a="http://schemas.openxmlformats.org/drawingml/2006/main">
              <a:rPr lang="vi" sz="2200" kern="1200" dirty="0">
                <a:solidFill>
                  <a:srgbClr val="000000"/>
                </a:solidFill>
                <a:latin typeface="Arial (Body)"/>
              </a:rPr>
              <a:t>xác định tuyến đường được thực hiện bởi các gói từ nguồn đến </a:t>
            </a:r>
            <a:r xmlns:a="http://schemas.openxmlformats.org/drawingml/2006/main">
              <a:rPr lang="vi" sz="2200" kern="1200" dirty="0" smtClean="0">
                <a:solidFill>
                  <a:srgbClr val="000000"/>
                </a:solidFill>
                <a:latin typeface="Arial (Body)"/>
              </a:rPr>
              <a:t>đích</a:t>
            </a:r>
            <a:endParaRPr xmlns:a="http://schemas.openxmlformats.org/drawingml/2006/main" lang="en-US" sz="2200" kern="1200" dirty="0">
              <a:solidFill>
                <a:srgbClr val="000000"/>
              </a:solidFill>
              <a:latin typeface="Arial (Body)"/>
            </a:endParaRPr>
          </a:p>
        </p:txBody>
      </p:sp>
      <p:sp>
        <p:nvSpPr>
          <p:cNvPr id="7" name="Content Placeholder 6"/>
          <p:cNvSpPr>
            <a:spLocks noGrp="1"/>
          </p:cNvSpPr>
          <p:nvPr>
            <p:ph sz="quarter" idx="16"/>
          </p:nvPr>
        </p:nvSpPr>
        <p:spPr>
          <a:xfrm>
            <a:off x="4941818" y="3342608"/>
            <a:ext cx="3293068" cy="523190"/>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200" b="1" kern="1200" dirty="0" smtClean="0">
                <a:solidFill>
                  <a:srgbClr val="000000"/>
                </a:solidFill>
                <a:latin typeface="Arial (Body)"/>
              </a:rPr>
              <a:t>máy bay </a:t>
            </a:r>
            <a:r xmlns:a="http://schemas.openxmlformats.org/drawingml/2006/main">
              <a:rPr lang="vi" sz="2200" b="1" kern="1200" dirty="0">
                <a:solidFill>
                  <a:srgbClr val="000000"/>
                </a:solidFill>
                <a:latin typeface="Arial (Body)"/>
              </a:rPr>
              <a:t>điều khiển</a:t>
            </a:r>
          </a:p>
        </p:txBody>
      </p:sp>
      <p:sp>
        <p:nvSpPr>
          <p:cNvPr id="8" name="Content Placeholder 7"/>
          <p:cNvSpPr>
            <a:spLocks noGrp="1"/>
          </p:cNvSpPr>
          <p:nvPr>
            <p:ph sz="quarter" idx="17"/>
          </p:nvPr>
        </p:nvSpPr>
        <p:spPr>
          <a:xfrm>
            <a:off x="596448" y="4426071"/>
            <a:ext cx="8269965" cy="158501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kern="1200" dirty="0">
                <a:solidFill>
                  <a:srgbClr val="000000"/>
                </a:solidFill>
                <a:latin typeface="Arial (Body)"/>
                <a:cs typeface="Gill Sans MT"/>
              </a:rPr>
              <a:t>Hai cách tiếp cận để cấu trúc mặt phẳng điều khiển mạng: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cs typeface="Gill Sans MT"/>
              </a:rPr>
              <a:t>điều khiển trên mỗi bộ định tuyến (truyền thống)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kern="1200" dirty="0">
                <a:solidFill>
                  <a:srgbClr val="000000"/>
                </a:solidFill>
                <a:latin typeface="Arial (Body)"/>
                <a:cs typeface="Gill Sans MT"/>
              </a:rPr>
              <a:t>điều khiển tập trung hợp lý (mạng được xác định bằng phần mềm)</a:t>
            </a:r>
          </a:p>
        </p:txBody>
      </p:sp>
    </p:spTree>
    <p:extLst>
      <p:ext uri="{BB962C8B-B14F-4D97-AF65-F5344CB8AC3E}">
        <p14:creationId xmlns:p14="http://schemas.microsoft.com/office/powerpoint/2010/main" val="38388543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phân cấp O</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S</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F </a:t>
            </a:r>
            <a:r xmlns:a="http://schemas.openxmlformats.org/drawingml/2006/main">
              <a:rPr lang="vi" sz="2000" b="0" dirty="0" smtClean="0">
                <a:latin typeface="Times New Roman" panose="02020603050405020304" pitchFamily="18" charset="0"/>
                <a:cs typeface="+mj-cs"/>
              </a:rPr>
              <a:t>(2 trên 2)</a:t>
            </a:r>
            <a:endParaRPr xmlns:a="http://schemas.openxmlformats.org/drawingml/2006/main" lang="en-US" sz="2000" b="0"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phân cấp hai cấp: </a:t>
            </a:r>
            <a:r xmlns:a="http://schemas.openxmlformats.org/drawingml/2006/main">
              <a:rPr lang="vi" sz="2400" dirty="0">
                <a:solidFill>
                  <a:srgbClr val="000000"/>
                </a:solidFill>
                <a:latin typeface="Arial (Body)"/>
              </a:rPr>
              <a:t>local area, backbone.</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quảng cáo trạng thái liên kết chỉ trong </a:t>
            </a:r>
            <a:r xmlns:a="http://schemas.openxmlformats.org/drawingml/2006/main">
              <a:rPr lang="vi" sz="2400" dirty="0" smtClean="0">
                <a:solidFill>
                  <a:srgbClr val="000000"/>
                </a:solidFill>
                <a:latin typeface="Arial (Body)"/>
              </a:rPr>
              <a:t>khu vực</a:t>
            </a:r>
            <a:endParaRPr xmlns:a="http://schemas.openxmlformats.org/drawingml/2006/main" lang="en-US" sz="24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mỗi nút có cấu trúc liên kết khu vực chi tiết; chỉ biết hướng (đường đi ngắn nhất) đến các lưới ở khu vực khác.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bộ định tuyến biên giới khu vực:</a:t>
            </a:r>
            <a:r xmlns:a="http://schemas.openxmlformats.org/drawingml/2006/main">
              <a:rPr lang="vi" sz="2400" dirty="0">
                <a:solidFill>
                  <a:srgbClr val="000000"/>
                </a:solidFill>
                <a:latin typeface="Arial (Body)"/>
              </a:rPr>
              <a:t> </a:t>
            </a:r>
            <a:r xmlns:a="http://schemas.openxmlformats.org/drawingml/2006/main">
              <a:rPr lang="vi" altLang="ja-JP" sz="2400" dirty="0" smtClean="0">
                <a:solidFill>
                  <a:srgbClr val="000000"/>
                </a:solidFill>
                <a:latin typeface="Arial (Body)"/>
              </a:rPr>
              <a:t>“tóm tắt” khoảng cách tới </a:t>
            </a:r>
            <a:r xmlns:a="http://schemas.openxmlformats.org/drawingml/2006/main">
              <a:rPr lang="vi" altLang="ja-JP" sz="2400" dirty="0">
                <a:solidFill>
                  <a:srgbClr val="000000"/>
                </a:solidFill>
                <a:latin typeface="Arial (Body)"/>
              </a:rPr>
              <a:t>các mạng trong khu vực riêng, quảng cáo tới các bộ định tuyến Biên giới khu vực khác.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bộ định tuyến đường trục: </a:t>
            </a:r>
            <a:r xmlns:a="http://schemas.openxmlformats.org/drawingml/2006/main">
              <a:rPr lang="vi" sz="2400" dirty="0">
                <a:solidFill>
                  <a:srgbClr val="000000"/>
                </a:solidFill>
                <a:latin typeface="Arial (Body)"/>
              </a:rPr>
              <a:t>chạy </a:t>
            </a:r>
            <a:r xmlns:a="http://schemas.openxmlformats.org/drawingml/2006/main">
              <a:rPr lang="vi" sz="24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Định tuyến F </a:t>
            </a:r>
            <a:r xmlns:a="http://schemas.openxmlformats.org/drawingml/2006/main">
              <a:rPr lang="vi" sz="2400" dirty="0">
                <a:solidFill>
                  <a:srgbClr val="000000"/>
                </a:solidFill>
                <a:latin typeface="Arial (Body)"/>
              </a:rPr>
              <a:t>giới hạn ở đường trục.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bộ định tuyến ranh giới: </a:t>
            </a:r>
            <a:r xmlns:a="http://schemas.openxmlformats.org/drawingml/2006/main">
              <a:rPr lang="vi" sz="2400" dirty="0">
                <a:solidFill>
                  <a:srgbClr val="000000"/>
                </a:solidFill>
                <a:latin typeface="Arial (Body)"/>
              </a:rPr>
              <a:t>kết nối với </a:t>
            </a:r>
            <a:r xmlns:a="http://schemas.openxmlformats.org/drawingml/2006/main">
              <a:rPr lang="vi" sz="2400" dirty="0" smtClean="0">
                <a:solidFill>
                  <a:srgbClr val="000000"/>
                </a:solidFill>
                <a:latin typeface="Arial (Body)"/>
              </a:rPr>
              <a:t>A khác</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 </a:t>
            </a:r>
            <a:r xmlns:a="http://schemas.openxmlformats.org/drawingml/2006/main">
              <a:rPr lang="vi" altLang="ja-JP" sz="2400" dirty="0" smtClean="0">
                <a:solidFill>
                  <a:srgbClr val="000000"/>
                </a:solidFill>
                <a:latin typeface="Arial (Body)"/>
              </a:rPr>
              <a:t>'es.</a:t>
            </a:r>
            <a:endParaRPr xmlns:a="http://schemas.openxmlformats.org/drawingml/2006/main" lang="en-US" altLang="ja-JP" sz="2400" dirty="0">
              <a:solidFill>
                <a:srgbClr val="000000"/>
              </a:solidFill>
              <a:latin typeface="Arial (Body)"/>
            </a:endParaRPr>
          </a:p>
        </p:txBody>
      </p:sp>
    </p:spTree>
    <p:extLst>
      <p:ext uri="{BB962C8B-B14F-4D97-AF65-F5344CB8AC3E}">
        <p14:creationId xmlns:p14="http://schemas.microsoft.com/office/powerpoint/2010/main" val="39583349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(6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 </a:t>
            </a:r>
            <a:r xmlns:a="http://schemas.openxmlformats.org/drawingml/2006/main">
              <a:rPr lang="vi" sz="2200"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b="1" dirty="0">
                <a:latin typeface="+mn-lt"/>
              </a:rPr>
              <a:t>định tuyến giữa </a:t>
            </a:r>
            <a:r xmlns:a="http://schemas.openxmlformats.org/drawingml/2006/main">
              <a:rPr lang="vi" sz="2200" b="1" dirty="0" smtClean="0">
                <a:latin typeface="+mn-lt"/>
              </a:rPr>
              <a:t>tôi</a:t>
            </a:r>
            <a:r xmlns:a="http://schemas.openxmlformats.org/drawingml/2006/main">
              <a:rPr lang="vi" sz="100" b="1" dirty="0" smtClean="0">
                <a:latin typeface="+mn-lt"/>
              </a:rPr>
              <a:t> </a:t>
            </a:r>
            <a:r xmlns:a="http://schemas.openxmlformats.org/drawingml/2006/main">
              <a:rPr lang="vi" sz="2200" b="1" dirty="0" smtClean="0">
                <a:latin typeface="+mn-lt"/>
              </a:rPr>
              <a:t>S</a:t>
            </a:r>
            <a:r xmlns:a="http://schemas.openxmlformats.org/drawingml/2006/main">
              <a:rPr lang="vi" sz="100" b="1" dirty="0" smtClean="0">
                <a:latin typeface="+mn-lt"/>
              </a:rPr>
              <a:t> </a:t>
            </a:r>
            <a:r xmlns:a="http://schemas.openxmlformats.org/drawingml/2006/main">
              <a:rPr lang="vi" sz="2200" b="1" dirty="0" smtClean="0">
                <a:latin typeface="+mn-lt"/>
              </a:rPr>
              <a:t>Tái bút </a:t>
            </a:r>
            <a:r xmlns:a="http://schemas.openxmlformats.org/drawingml/2006/main">
              <a:rPr lang="vi" sz="2200" b="1" dirty="0">
                <a:latin typeface="+mn-lt"/>
              </a:rPr>
              <a:t>: </a:t>
            </a:r>
            <a:r xmlns:a="http://schemas.openxmlformats.org/drawingml/2006/main">
              <a:rPr lang="vi" sz="2200" b="1" dirty="0" smtClean="0">
                <a:latin typeface="+mn-lt"/>
              </a:rPr>
              <a:t>B</a:t>
            </a:r>
            <a:r xmlns:a="http://schemas.openxmlformats.org/drawingml/2006/main">
              <a:rPr lang="vi" sz="100" b="1" dirty="0" smtClean="0">
                <a:latin typeface="+mn-lt"/>
              </a:rPr>
              <a:t> </a:t>
            </a:r>
            <a:r xmlns:a="http://schemas.openxmlformats.org/drawingml/2006/main">
              <a:rPr lang="vi" sz="2200" b="1" dirty="0" smtClean="0">
                <a:latin typeface="+mn-lt"/>
              </a:rPr>
              <a:t>g</a:t>
            </a:r>
            <a:r xmlns:a="http://schemas.openxmlformats.org/drawingml/2006/main">
              <a:rPr lang="vi" sz="100" b="1" dirty="0" smtClean="0">
                <a:latin typeface="+mn-lt"/>
              </a:rPr>
              <a:t> </a:t>
            </a:r>
            <a:r xmlns:a="http://schemas.openxmlformats.org/drawingml/2006/main">
              <a:rPr lang="vi" sz="2200" b="1"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547632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Internet </a:t>
            </a:r>
            <a:r xmlns:a="http://schemas.openxmlformats.org/drawingml/2006/main">
              <a:rPr lang="vi" dirty="0" smtClean="0">
                <a:latin typeface="Times New Roman" panose="02020603050405020304" pitchFamily="18" charset="0"/>
              </a:rPr>
              <a:t>tôi</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N</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t</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e</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r</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Một</a:t>
            </a:r>
            <a:r xmlns:a="http://schemas.openxmlformats.org/drawingml/2006/main">
              <a:rPr lang="vi" sz="100" dirty="0" smtClean="0">
                <a:latin typeface="Times New Roman" panose="02020603050405020304" pitchFamily="18" charset="0"/>
              </a:rPr>
              <a:t> Định tuyến </a:t>
            </a:r>
            <a:r xmlns:a="http://schemas.openxmlformats.org/drawingml/2006/main">
              <a:rPr lang="vi" dirty="0" smtClean="0">
                <a:latin typeface="Times New Roman" panose="02020603050405020304" pitchFamily="18" charset="0"/>
              </a:rPr>
              <a:t>S </a:t>
            </a:r>
            <a:r xmlns:a="http://schemas.openxmlformats.org/drawingml/2006/main">
              <a:rPr lang="vi" dirty="0" smtClean="0">
                <a:latin typeface="Times New Roman" panose="02020603050405020304" pitchFamily="18" charset="0"/>
              </a:rPr>
              <a:t>: B</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g</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P</a:t>
            </a:r>
            <a:endParaRPr xmlns:a="http://schemas.openxmlformats.org/drawingml/2006/main"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570452"/>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b="1" dirty="0" smtClean="0">
                <a:solidFill>
                  <a:srgbClr val="000000"/>
                </a:solidFill>
                <a:latin typeface="Arial (Body)"/>
              </a:rPr>
              <a:t>b</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g</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P ( </a:t>
            </a:r>
            <a:r xmlns:a="http://schemas.openxmlformats.org/drawingml/2006/main">
              <a:rPr lang="vi" sz="2000" b="1" dirty="0">
                <a:solidFill>
                  <a:srgbClr val="000000"/>
                </a:solidFill>
                <a:latin typeface="Arial (Body)"/>
              </a:rPr>
              <a:t>Border Gateway Protocol): </a:t>
            </a:r>
            <a:r xmlns:a="http://schemas.openxmlformats.org/drawingml/2006/main">
              <a:rPr lang="vi" sz="2000" dirty="0">
                <a:solidFill>
                  <a:srgbClr val="000000"/>
                </a:solidFill>
                <a:latin typeface="Arial (Body)"/>
              </a:rPr>
              <a:t>giao thức định tuyến liên miền trên thực tế</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altLang="ja-JP" sz="2000" dirty="0" smtClean="0">
                <a:solidFill>
                  <a:srgbClr val="000000"/>
                </a:solidFill>
                <a:latin typeface="Arial (Body)"/>
              </a:rPr>
              <a:t>“chất keo kết </a:t>
            </a:r>
            <a:r xmlns:a="http://schemas.openxmlformats.org/drawingml/2006/main">
              <a:rPr lang="vi" altLang="ja-JP" sz="2000" dirty="0">
                <a:solidFill>
                  <a:srgbClr val="000000"/>
                </a:solidFill>
                <a:latin typeface="Arial (Body)"/>
              </a:rPr>
              <a:t>nối Internet </a:t>
            </a:r>
            <a:r xmlns:a="http://schemas.openxmlformats.org/drawingml/2006/main">
              <a:rPr lang="vi" altLang="ja-JP" sz="2000" dirty="0" smtClean="0">
                <a:solidFill>
                  <a:srgbClr val="000000"/>
                </a:solidFill>
                <a:latin typeface="Arial (Body)"/>
              </a:rPr>
              <a:t>với nhau”</a:t>
            </a:r>
            <a:endParaRPr xmlns:a="http://schemas.openxmlformats.org/drawingml/2006/main" lang="en-US" altLang="ja-JP" sz="20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rPr>
              <a:t>BGP cung cấp cho </a:t>
            </a:r>
            <a:r xmlns:a="http://schemas.openxmlformats.org/drawingml/2006/main">
              <a:rPr lang="vi" sz="2000" dirty="0">
                <a:solidFill>
                  <a:srgbClr val="000000"/>
                </a:solidFill>
                <a:latin typeface="Arial (Body)"/>
              </a:rPr>
              <a:t>mỗi </a:t>
            </a:r>
            <a:r xmlns:a="http://schemas.openxmlformats.org/drawingml/2006/main">
              <a:rPr lang="vi" sz="2000" dirty="0" smtClean="0">
                <a:solidFill>
                  <a:srgbClr val="000000"/>
                </a:solidFill>
                <a:latin typeface="Arial (Body)"/>
              </a:rPr>
              <a:t>AS một </a:t>
            </a:r>
            <a:r xmlns:a="http://schemas.openxmlformats.org/drawingml/2006/main">
              <a:rPr lang="vi" sz="2000" dirty="0">
                <a:solidFill>
                  <a:srgbClr val="000000"/>
                </a:solidFill>
                <a:latin typeface="Arial (Body)"/>
              </a:rPr>
              <a:t>phương tiện để:</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b="1" dirty="0" smtClean="0">
                <a:solidFill>
                  <a:srgbClr val="000000"/>
                </a:solidFill>
                <a:latin typeface="Arial (Body)"/>
              </a:rPr>
              <a:t>e</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b</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g</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P </a:t>
            </a:r>
            <a:r xmlns:a="http://schemas.openxmlformats.org/drawingml/2006/main">
              <a:rPr lang="vi" sz="2000" b="1" dirty="0">
                <a:solidFill>
                  <a:srgbClr val="000000"/>
                </a:solidFill>
                <a:latin typeface="Arial (Body)"/>
              </a:rPr>
              <a:t>: </a:t>
            </a:r>
            <a:r xmlns:a="http://schemas.openxmlformats.org/drawingml/2006/main">
              <a:rPr lang="vi" sz="2000" dirty="0">
                <a:solidFill>
                  <a:srgbClr val="000000"/>
                </a:solidFill>
                <a:latin typeface="Arial (Body)"/>
              </a:rPr>
              <a:t>lấy thông tin về khả năng tiếp cận mạng con từ các AS lân cận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b="1" dirty="0" smtClean="0">
                <a:solidFill>
                  <a:srgbClr val="000000"/>
                </a:solidFill>
                <a:latin typeface="Arial (Body)"/>
              </a:rPr>
              <a:t>tôi</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b</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g</a:t>
            </a:r>
            <a:r xmlns:a="http://schemas.openxmlformats.org/drawingml/2006/main">
              <a:rPr lang="vi" sz="100" b="1" dirty="0" smtClean="0">
                <a:solidFill>
                  <a:srgbClr val="000000"/>
                </a:solidFill>
                <a:latin typeface="Arial (Body)"/>
              </a:rPr>
              <a:t> </a:t>
            </a:r>
            <a:r xmlns:a="http://schemas.openxmlformats.org/drawingml/2006/main">
              <a:rPr lang="vi" sz="2000" b="1" dirty="0" smtClean="0">
                <a:solidFill>
                  <a:srgbClr val="000000"/>
                </a:solidFill>
                <a:latin typeface="Arial (Body)"/>
              </a:rPr>
              <a:t>P </a:t>
            </a:r>
            <a:r xmlns:a="http://schemas.openxmlformats.org/drawingml/2006/main">
              <a:rPr lang="vi" sz="2000" b="1" dirty="0">
                <a:solidFill>
                  <a:srgbClr val="000000"/>
                </a:solidFill>
                <a:latin typeface="Arial (Body)"/>
              </a:rPr>
              <a:t>: </a:t>
            </a:r>
            <a:r xmlns:a="http://schemas.openxmlformats.org/drawingml/2006/main">
              <a:rPr lang="vi" sz="2000" dirty="0">
                <a:solidFill>
                  <a:srgbClr val="000000"/>
                </a:solidFill>
                <a:latin typeface="Arial (Body)"/>
              </a:rPr>
              <a:t>truyền thông tin về khả năng tiếp cận đến tất cả các bộ </a:t>
            </a:r>
            <a:r xmlns:a="http://schemas.openxmlformats.org/drawingml/2006/main">
              <a:rPr lang="vi" sz="2000" dirty="0" smtClean="0">
                <a:solidFill>
                  <a:srgbClr val="000000"/>
                </a:solidFill>
                <a:latin typeface="Arial (Body)"/>
              </a:rPr>
              <a:t>định tuyến </a:t>
            </a:r>
            <a:r xmlns:a="http://schemas.openxmlformats.org/drawingml/2006/main">
              <a:rPr lang="vi" sz="2000" dirty="0" smtClean="0">
                <a:solidFill>
                  <a:srgbClr val="000000"/>
                </a:solidFill>
                <a:latin typeface="Arial (Body)"/>
              </a:rPr>
              <a:t>bên trong A S </a:t>
            </a:r>
            <a:r xmlns:a="http://schemas.openxmlformats.org/drawingml/2006/main">
              <a:rPr lang="vi" sz="2000" dirty="0">
                <a:solidFill>
                  <a:srgbClr val="000000"/>
                </a:solidFill>
                <a:latin typeface="Arial (Body)"/>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rPr>
              <a:t>xác định các tuyến </a:t>
            </a:r>
            <a:r xmlns:a="http://schemas.openxmlformats.org/drawingml/2006/main">
              <a:rPr lang="vi" altLang="ja-JP" sz="2000" dirty="0" smtClean="0">
                <a:solidFill>
                  <a:srgbClr val="000000"/>
                </a:solidFill>
                <a:latin typeface="Arial (Body)"/>
              </a:rPr>
              <a:t>“tốt” </a:t>
            </a:r>
            <a:r xmlns:a="http://schemas.openxmlformats.org/drawingml/2006/main">
              <a:rPr lang="vi" altLang="ja-JP" sz="2000" dirty="0">
                <a:solidFill>
                  <a:srgbClr val="000000"/>
                </a:solidFill>
                <a:latin typeface="Arial (Body)"/>
              </a:rPr>
              <a:t>đến các mạng khác dựa trên thông tin và </a:t>
            </a:r>
            <a:r xmlns:a="http://schemas.openxmlformats.org/drawingml/2006/main">
              <a:rPr lang="vi" altLang="ja-JP" sz="2000" b="1" dirty="0">
                <a:solidFill>
                  <a:srgbClr val="000000"/>
                </a:solidFill>
                <a:latin typeface="Arial (Body)"/>
              </a:rPr>
              <a:t>chính sách về khả năng tiếp cận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rPr>
              <a:t>cho phép mạng con quảng cáo sự tồn tại của nó với phần còn lại của Internet: </a:t>
            </a:r>
            <a:r xmlns:a="http://schemas.openxmlformats.org/drawingml/2006/main">
              <a:rPr lang="vi" altLang="ja-JP" sz="2000" b="1" dirty="0" smtClean="0">
                <a:solidFill>
                  <a:srgbClr val="000000"/>
                </a:solidFill>
                <a:latin typeface="Arial (Body)"/>
              </a:rPr>
              <a:t>“Tôi </a:t>
            </a:r>
            <a:r xmlns:a="http://schemas.openxmlformats.org/drawingml/2006/main">
              <a:rPr lang="vi" altLang="ja-JP" sz="2000" b="1" dirty="0">
                <a:solidFill>
                  <a:srgbClr val="000000"/>
                </a:solidFill>
                <a:latin typeface="Arial (Body)"/>
              </a:rPr>
              <a:t>ở </a:t>
            </a:r>
            <a:r xmlns:a="http://schemas.openxmlformats.org/drawingml/2006/main">
              <a:rPr lang="vi" altLang="ja-JP" sz="2000" b="1" dirty="0" smtClean="0">
                <a:solidFill>
                  <a:srgbClr val="000000"/>
                </a:solidFill>
                <a:latin typeface="Arial (Body)"/>
              </a:rPr>
              <a:t>đây”</a:t>
            </a:r>
            <a:endParaRPr xmlns:a="http://schemas.openxmlformats.org/drawingml/2006/main" lang="en-US" sz="2000" b="1" dirty="0">
              <a:solidFill>
                <a:srgbClr val="000000"/>
              </a:solidFill>
              <a:latin typeface="Arial (Body)"/>
            </a:endParaRPr>
          </a:p>
        </p:txBody>
      </p:sp>
    </p:spTree>
    <p:extLst>
      <p:ext uri="{BB962C8B-B14F-4D97-AF65-F5344CB8AC3E}">
        <p14:creationId xmlns:p14="http://schemas.microsoft.com/office/powerpoint/2010/main" val="11881141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e</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b</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g</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Số Pi</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b</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g</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Kết nối P</a:t>
            </a:r>
            <a:endParaRPr xmlns:a="http://schemas.openxmlformats.org/drawingml/2006/main" lang="en-US" dirty="0">
              <a:latin typeface="Times New Roman" panose="02020603050405020304" pitchFamily="18" charset="0"/>
            </a:endParaRPr>
          </a:p>
        </p:txBody>
      </p:sp>
      <p:pic>
        <p:nvPicPr>
          <p:cNvPr id="3" name="Picture 2" descr="There are 3 connected groups of 4 linked routers per group. Each router is linked to all other 3 routers in the group, I B G P connectivity. Group 1, A S 1. From top moving clockwise the routers are, 1 b, 1 c, 1 d, and 1 a. 1 c is circled, and has an e B G P connectivity link to group 2. Group 2, A S 2. From top moving clockwise, 2 b, 2 c, 2 d, 2 a. 2 a is circled and links to group A S 1. 2 c is circled has an e B G P connectivity link to group 3. Group 3, A S 3. From top moving clockwise, 3 b, 3 c, 3 d, 3 a. 3 a is circled and connects to A S 2. 3 d links to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04" y="1679089"/>
            <a:ext cx="7742591" cy="2981202"/>
          </a:xfrm>
          <a:prstGeom prst="rect">
            <a:avLst/>
          </a:prstGeom>
        </p:spPr>
      </p:pic>
      <p:pic>
        <p:nvPicPr>
          <p:cNvPr id="4" name="Picture 3" descr="Router 1 c is circ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60" y="5135914"/>
            <a:ext cx="1048603" cy="951058"/>
          </a:xfrm>
          <a:prstGeom prst="rect">
            <a:avLst/>
          </a:prstGeom>
        </p:spPr>
      </p:pic>
      <p:sp>
        <p:nvSpPr>
          <p:cNvPr id="91" name="TextBox 90"/>
          <p:cNvSpPr txBox="1"/>
          <p:nvPr/>
        </p:nvSpPr>
        <p:spPr>
          <a:xfrm>
            <a:off x="1454755" y="5368964"/>
            <a:ext cx="7417415" cy="461665"/>
          </a:xfrm>
          <a:prstGeom prst="rect">
            <a:avLst/>
          </a:prstGeom>
          <a:noFill/>
        </p:spPr>
        <p:txBody>
          <a:bodyPr wrap="none" rtlCol="0">
            <a:spAutoFit/>
          </a:bodyPr>
          <a:lstStyle/>
          <a:p>
            <a:r xmlns:a="http://schemas.openxmlformats.org/drawingml/2006/main">
              <a:rPr lang="vi" sz="2400" dirty="0" smtClean="0">
                <a:latin typeface="+mn-lt"/>
              </a:rPr>
              <a:t>bộ định tuyến cổng chạy cả e</a:t>
            </a:r>
            <a:r xmlns:a="http://schemas.openxmlformats.org/drawingml/2006/main">
              <a:rPr lang="vi" sz="100" dirty="0" smtClean="0">
                <a:latin typeface="+mn-lt"/>
              </a:rPr>
              <a:t> </a:t>
            </a:r>
            <a:r xmlns:a="http://schemas.openxmlformats.org/drawingml/2006/main">
              <a:rPr lang="vi" sz="2400" dirty="0" smtClean="0">
                <a:latin typeface="+mn-lt"/>
              </a:rPr>
              <a:t>b</a:t>
            </a:r>
            <a:r xmlns:a="http://schemas.openxmlformats.org/drawingml/2006/main">
              <a:rPr lang="vi" sz="100" dirty="0" smtClean="0">
                <a:latin typeface="+mn-lt"/>
              </a:rPr>
              <a:t> </a:t>
            </a:r>
            <a:r xmlns:a="http://schemas.openxmlformats.org/drawingml/2006/main">
              <a:rPr lang="vi" sz="2400" dirty="0" smtClean="0">
                <a:latin typeface="+mn-lt"/>
              </a:rPr>
              <a:t>g</a:t>
            </a:r>
            <a:r xmlns:a="http://schemas.openxmlformats.org/drawingml/2006/main">
              <a:rPr lang="vi" sz="100" dirty="0" smtClean="0">
                <a:latin typeface="+mn-lt"/>
              </a:rPr>
              <a:t> </a:t>
            </a:r>
            <a:r xmlns:a="http://schemas.openxmlformats.org/drawingml/2006/main">
              <a:rPr lang="vi" sz="2400" dirty="0" smtClean="0">
                <a:latin typeface="+mn-lt"/>
              </a:rPr>
              <a:t>P và tôi</a:t>
            </a:r>
            <a:r xmlns:a="http://schemas.openxmlformats.org/drawingml/2006/main">
              <a:rPr lang="vi" sz="100" dirty="0" smtClean="0">
                <a:latin typeface="+mn-lt"/>
              </a:rPr>
              <a:t> </a:t>
            </a:r>
            <a:r xmlns:a="http://schemas.openxmlformats.org/drawingml/2006/main">
              <a:rPr lang="vi" sz="2400" dirty="0" smtClean="0">
                <a:latin typeface="+mn-lt"/>
              </a:rPr>
              <a:t>b</a:t>
            </a:r>
            <a:r xmlns:a="http://schemas.openxmlformats.org/drawingml/2006/main">
              <a:rPr lang="vi" sz="100" dirty="0" smtClean="0">
                <a:latin typeface="+mn-lt"/>
              </a:rPr>
              <a:t> </a:t>
            </a:r>
            <a:r xmlns:a="http://schemas.openxmlformats.org/drawingml/2006/main">
              <a:rPr lang="vi" sz="2400" dirty="0" smtClean="0">
                <a:latin typeface="+mn-lt"/>
              </a:rPr>
              <a:t>g</a:t>
            </a:r>
            <a:r xmlns:a="http://schemas.openxmlformats.org/drawingml/2006/main">
              <a:rPr lang="vi" sz="100" dirty="0" smtClean="0">
                <a:latin typeface="+mn-lt"/>
              </a:rPr>
              <a:t> </a:t>
            </a:r>
            <a:r xmlns:a="http://schemas.openxmlformats.org/drawingml/2006/main">
              <a:rPr lang="vi" sz="2400" dirty="0" smtClean="0">
                <a:latin typeface="+mn-lt"/>
              </a:rPr>
              <a:t>giao thức P</a:t>
            </a:r>
            <a:endParaRPr xmlns:a="http://schemas.openxmlformats.org/drawingml/2006/main" lang="en-US" sz="2400" dirty="0">
              <a:latin typeface="+mn-lt"/>
            </a:endParaRPr>
          </a:p>
        </p:txBody>
      </p:sp>
    </p:spTree>
    <p:extLst>
      <p:ext uri="{BB962C8B-B14F-4D97-AF65-F5344CB8AC3E}">
        <p14:creationId xmlns:p14="http://schemas.microsoft.com/office/powerpoint/2010/main" val="3917205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Khái niệm cơ bản về P</a:t>
            </a:r>
            <a:endParaRPr xmlns:a="http://schemas.openxmlformats.org/drawingml/2006/main"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2900764"/>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kern="1200" dirty="0" smtClean="0">
                <a:solidFill>
                  <a:srgbClr val="000000"/>
                </a:solidFill>
                <a:latin typeface="Arial (Body)"/>
              </a:rPr>
              <a:t>b</a:t>
            </a:r>
            <a:r xmlns:a="http://schemas.openxmlformats.org/drawingml/2006/main">
              <a:rPr lang="vi" sz="100" b="1" kern="1200" dirty="0" smtClean="0">
                <a:solidFill>
                  <a:srgbClr val="000000"/>
                </a:solidFill>
                <a:latin typeface="Arial (Body)"/>
              </a:rPr>
              <a:t> </a:t>
            </a:r>
            <a:r xmlns:a="http://schemas.openxmlformats.org/drawingml/2006/main">
              <a:rPr lang="vi" sz="2200" b="1" kern="1200" dirty="0" smtClean="0">
                <a:solidFill>
                  <a:srgbClr val="000000"/>
                </a:solidFill>
                <a:latin typeface="Arial (Body)"/>
              </a:rPr>
              <a:t>g</a:t>
            </a:r>
            <a:r xmlns:a="http://schemas.openxmlformats.org/drawingml/2006/main">
              <a:rPr lang="vi" sz="100" b="1" kern="1200" dirty="0" smtClean="0">
                <a:solidFill>
                  <a:srgbClr val="000000"/>
                </a:solidFill>
                <a:latin typeface="Arial (Body)"/>
              </a:rPr>
              <a:t> </a:t>
            </a:r>
            <a:r xmlns:a="http://schemas.openxmlformats.org/drawingml/2006/main">
              <a:rPr lang="vi" sz="2200" b="1" kern="1200" dirty="0" smtClean="0">
                <a:solidFill>
                  <a:srgbClr val="000000"/>
                </a:solidFill>
                <a:latin typeface="Arial (Body)"/>
              </a:rPr>
              <a:t>phiên P </a:t>
            </a:r>
            <a:r xmlns:a="http://schemas.openxmlformats.org/drawingml/2006/main">
              <a:rPr lang="vi" sz="2200" b="1" kern="1200" dirty="0">
                <a:solidFill>
                  <a:srgbClr val="000000"/>
                </a:solidFill>
                <a:latin typeface="Arial (Body)"/>
              </a:rPr>
              <a:t>: </a:t>
            </a:r>
            <a:r xmlns:a="http://schemas.openxmlformats.org/drawingml/2006/main">
              <a:rPr lang="vi" sz="2200" kern="1200" dirty="0">
                <a:solidFill>
                  <a:srgbClr val="000000"/>
                </a:solidFill>
                <a:latin typeface="Arial (Body)"/>
              </a:rPr>
              <a:t>hai </a:t>
            </a:r>
            <a:r xmlns:a="http://schemas.openxmlformats.org/drawingml/2006/main">
              <a:rPr lang="vi" sz="2200" kern="1200" dirty="0" smtClean="0">
                <a:solidFill>
                  <a:srgbClr val="000000"/>
                </a:solidFill>
                <a:latin typeface="Arial (Body)"/>
              </a:rPr>
              <a:t>B</a:t>
            </a:r>
            <a:r xmlns:a="http://schemas.openxmlformats.org/drawingml/2006/main">
              <a:rPr lang="vi" sz="100" kern="1200" dirty="0" smtClean="0">
                <a:solidFill>
                  <a:srgbClr val="000000"/>
                </a:solidFill>
                <a:latin typeface="Arial (Body)"/>
              </a:rPr>
              <a:t> </a:t>
            </a:r>
            <a:r xmlns:a="http://schemas.openxmlformats.org/drawingml/2006/main">
              <a:rPr lang="vi" sz="2200" kern="1200" dirty="0" smtClean="0">
                <a:solidFill>
                  <a:srgbClr val="000000"/>
                </a:solidFill>
                <a:latin typeface="Arial (Body)"/>
              </a:rPr>
              <a:t>g</a:t>
            </a:r>
            <a:r xmlns:a="http://schemas.openxmlformats.org/drawingml/2006/main">
              <a:rPr lang="vi" sz="100" kern="1200" dirty="0" smtClean="0">
                <a:solidFill>
                  <a:srgbClr val="000000"/>
                </a:solidFill>
                <a:latin typeface="Arial (Body)"/>
              </a:rPr>
              <a:t> Bộ </a:t>
            </a:r>
            <a:r xmlns:a="http://schemas.openxmlformats.org/drawingml/2006/main">
              <a:rPr lang="vi" sz="2200" kern="1200" dirty="0" smtClean="0">
                <a:solidFill>
                  <a:srgbClr val="000000"/>
                </a:solidFill>
                <a:latin typeface="Arial (Body)"/>
              </a:rPr>
              <a:t>định tuyến P ( </a:t>
            </a:r>
            <a:r xmlns:a="http://schemas.openxmlformats.org/drawingml/2006/main">
              <a:rPr lang="vi" altLang="ja-JP" sz="2200" kern="1200" dirty="0" smtClean="0">
                <a:solidFill>
                  <a:srgbClr val="000000"/>
                </a:solidFill>
                <a:latin typeface="Arial (Body)"/>
              </a:rPr>
              <a:t>“ngang hàng”) </a:t>
            </a:r>
            <a:r xmlns:a="http://schemas.openxmlformats.org/drawingml/2006/main">
              <a:rPr lang="vi" altLang="ja-JP" sz="2200" kern="1200" dirty="0">
                <a:solidFill>
                  <a:srgbClr val="000000"/>
                </a:solidFill>
                <a:latin typeface="Arial (Body)"/>
              </a:rPr>
              <a:t>trao đổi </a:t>
            </a:r>
            <a:r xmlns:a="http://schemas.openxmlformats.org/drawingml/2006/main">
              <a:rPr lang="vi" altLang="ja-JP" sz="2200" kern="1200" dirty="0" smtClean="0">
                <a:solidFill>
                  <a:srgbClr val="000000"/>
                </a:solidFill>
                <a:latin typeface="Arial (Body)"/>
              </a:rPr>
              <a:t>thông báo BGP </a:t>
            </a:r>
            <a:r xmlns:a="http://schemas.openxmlformats.org/drawingml/2006/main">
              <a:rPr lang="vi" altLang="ja-JP" sz="2200" kern="1200" dirty="0">
                <a:solidFill>
                  <a:srgbClr val="000000"/>
                </a:solidFill>
                <a:latin typeface="Arial (Body)"/>
              </a:rPr>
              <a:t>qua </a:t>
            </a:r>
            <a:r xmlns:a="http://schemas.openxmlformats.org/drawingml/2006/main">
              <a:rPr lang="vi" altLang="ja-JP" sz="2200" kern="1200" dirty="0" smtClean="0">
                <a:solidFill>
                  <a:srgbClr val="000000"/>
                </a:solidFill>
                <a:latin typeface="Arial (Body)"/>
              </a:rPr>
              <a:t>T bán cố định</a:t>
            </a:r>
            <a:r xmlns:a="http://schemas.openxmlformats.org/drawingml/2006/main">
              <a:rPr lang="vi" altLang="ja-JP" sz="100" kern="1200" dirty="0" smtClean="0">
                <a:solidFill>
                  <a:srgbClr val="000000"/>
                </a:solidFill>
                <a:latin typeface="Arial (Body)"/>
              </a:rPr>
              <a:t> </a:t>
            </a:r>
            <a:r xmlns:a="http://schemas.openxmlformats.org/drawingml/2006/main">
              <a:rPr lang="vi" altLang="ja-JP" sz="2200" kern="1200" dirty="0" smtClean="0">
                <a:solidFill>
                  <a:srgbClr val="000000"/>
                </a:solidFill>
                <a:latin typeface="Arial (Body)"/>
              </a:rPr>
              <a:t>C</a:t>
            </a:r>
            <a:r xmlns:a="http://schemas.openxmlformats.org/drawingml/2006/main">
              <a:rPr lang="vi" altLang="ja-JP" sz="100" kern="1200" dirty="0" smtClean="0">
                <a:solidFill>
                  <a:srgbClr val="000000"/>
                </a:solidFill>
                <a:latin typeface="Arial (Body)"/>
              </a:rPr>
              <a:t> Kết nối </a:t>
            </a:r>
            <a:r xmlns:a="http://schemas.openxmlformats.org/drawingml/2006/main">
              <a:rPr lang="vi" altLang="ja-JP" sz="2200" kern="1200" dirty="0" smtClean="0">
                <a:solidFill>
                  <a:srgbClr val="000000"/>
                </a:solidFill>
                <a:latin typeface="Arial (Body)"/>
              </a:rPr>
              <a:t>p </a:t>
            </a:r>
            <a:r xmlns:a="http://schemas.openxmlformats.org/drawingml/2006/main">
              <a:rPr lang="vi" altLang="ja-JP" sz="2200" kern="1200" dirty="0">
                <a:solidFill>
                  <a:srgbClr val="000000"/>
                </a:solidFill>
                <a:latin typeface="Arial (Body)"/>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b="1" kern="1200" dirty="0">
                <a:solidFill>
                  <a:srgbClr val="000000"/>
                </a:solidFill>
                <a:latin typeface="Arial (Body)"/>
                <a:cs typeface="Gill Sans MT"/>
              </a:rPr>
              <a:t>đường dẫn </a:t>
            </a:r>
            <a:r xmlns:a="http://schemas.openxmlformats.org/drawingml/2006/main">
              <a:rPr lang="vi" sz="2200" kern="1200" dirty="0">
                <a:solidFill>
                  <a:srgbClr val="000000"/>
                </a:solidFill>
                <a:latin typeface="Arial (Body)"/>
                <a:cs typeface="Gill Sans MT"/>
              </a:rPr>
              <a:t>quảng cáo </a:t>
            </a:r>
            <a:r xmlns:a="http://schemas.openxmlformats.org/drawingml/2006/main">
              <a:rPr lang="vi" sz="2200" kern="1200" dirty="0">
                <a:solidFill>
                  <a:srgbClr val="000000"/>
                </a:solidFill>
                <a:latin typeface="Arial (Body)"/>
                <a:cs typeface="Gill Sans MT"/>
              </a:rPr>
              <a:t>đến các tiền tố mạng đích khác nhau </a:t>
            </a:r>
            <a:r xmlns:a="http://schemas.openxmlformats.org/drawingml/2006/main">
              <a:rPr lang="vi" sz="2200" kern="1200" dirty="0" smtClean="0">
                <a:solidFill>
                  <a:srgbClr val="000000"/>
                </a:solidFill>
                <a:latin typeface="Arial (Body)"/>
                <a:cs typeface="Gill Sans MT"/>
              </a:rPr>
              <a:t>(B</a:t>
            </a:r>
            <a:r xmlns:a="http://schemas.openxmlformats.org/drawingml/2006/main">
              <a:rPr lang="vi" sz="100" kern="1200" dirty="0" smtClean="0">
                <a:solidFill>
                  <a:srgbClr val="000000"/>
                </a:solidFill>
                <a:latin typeface="Arial (Body)"/>
                <a:cs typeface="Gill Sans MT"/>
              </a:rPr>
              <a:t> </a:t>
            </a:r>
            <a:r xmlns:a="http://schemas.openxmlformats.org/drawingml/2006/main">
              <a:rPr lang="vi" sz="2200" kern="1200" dirty="0" smtClean="0">
                <a:solidFill>
                  <a:srgbClr val="000000"/>
                </a:solidFill>
                <a:latin typeface="Arial (Body)"/>
                <a:cs typeface="Gill Sans MT"/>
              </a:rPr>
              <a:t>g</a:t>
            </a:r>
            <a:r xmlns:a="http://schemas.openxmlformats.org/drawingml/2006/main">
              <a:rPr lang="vi" sz="100" kern="1200" dirty="0" smtClean="0">
                <a:solidFill>
                  <a:srgbClr val="000000"/>
                </a:solidFill>
                <a:latin typeface="Arial (Body)"/>
                <a:cs typeface="Gill Sans MT"/>
              </a:rPr>
              <a:t> </a:t>
            </a:r>
            <a:r xmlns:a="http://schemas.openxmlformats.org/drawingml/2006/main">
              <a:rPr lang="vi" sz="2200" kern="1200" dirty="0" smtClean="0">
                <a:solidFill>
                  <a:srgbClr val="000000"/>
                </a:solidFill>
                <a:latin typeface="Arial (Body)"/>
                <a:cs typeface="Gill Sans MT"/>
              </a:rPr>
              <a:t>P là </a:t>
            </a:r>
            <a:r xmlns:a="http://schemas.openxmlformats.org/drawingml/2006/main">
              <a:rPr lang="vi" sz="2200" kern="1200" dirty="0">
                <a:solidFill>
                  <a:srgbClr val="000000"/>
                </a:solidFill>
                <a:latin typeface="Arial (Body)"/>
                <a:cs typeface="Gill Sans MT"/>
              </a:rPr>
              <a:t>một </a:t>
            </a:r>
            <a:r xmlns:a="http://schemas.openxmlformats.org/drawingml/2006/main">
              <a:rPr lang="vi" altLang="ja-JP" sz="2200" kern="1200" dirty="0">
                <a:solidFill>
                  <a:srgbClr val="000000"/>
                </a:solidFill>
                <a:latin typeface="Arial (Body)"/>
                <a:cs typeface="Gill Sans MT"/>
              </a:rPr>
              <a:t>giao thức </a:t>
            </a:r>
            <a:r xmlns:a="http://schemas.openxmlformats.org/drawingml/2006/main">
              <a:rPr lang="vi" altLang="ja-JP" sz="2200" kern="1200" dirty="0" smtClean="0">
                <a:solidFill>
                  <a:srgbClr val="000000"/>
                </a:solidFill>
                <a:latin typeface="Arial (Body)"/>
                <a:cs typeface="Gill Sans MT"/>
              </a:rPr>
              <a:t>“vector đường dẫn” </a:t>
            </a:r>
            <a:r xmlns:a="http://schemas.openxmlformats.org/drawingml/2006/main">
              <a:rPr lang="vi" altLang="ja-JP" sz="2200" kern="1200" dirty="0" smtClean="0">
                <a:solidFill>
                  <a:srgbClr val="000000"/>
                </a:solidFill>
                <a:latin typeface="Arial (Body)"/>
                <a:cs typeface="Gill Sans MT"/>
              </a:rPr>
              <a:t>)</a:t>
            </a:r>
            <a:endParaRPr xmlns:a="http://schemas.openxmlformats.org/drawingml/2006/main" lang="en-US" altLang="ja-JP" sz="2200" kern="1200" dirty="0">
              <a:solidFill>
                <a:srgbClr val="000000"/>
              </a:solidFill>
              <a:latin typeface="Arial (Body)"/>
              <a:cs typeface="Gill Sans MT"/>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khi bộ định tuyến cổng AS3 3a quảng bá đường dẫn </a:t>
            </a:r>
            <a:r xmlns:a="http://schemas.openxmlformats.org/drawingml/2006/main">
              <a:rPr lang="vi" sz="2200" b="1" dirty="0" smtClean="0">
                <a:solidFill>
                  <a:srgbClr val="000000"/>
                </a:solidFill>
                <a:latin typeface="Arial (Body)"/>
              </a:rPr>
              <a:t>AS3 </a:t>
            </a:r>
            <a:r xmlns:a="http://schemas.openxmlformats.org/drawingml/2006/main">
              <a:rPr lang="vi" sz="2200" b="1" dirty="0">
                <a:solidFill>
                  <a:srgbClr val="000000"/>
                </a:solidFill>
                <a:latin typeface="Arial (Body)"/>
              </a:rPr>
              <a:t>, X </a:t>
            </a:r>
            <a:r xmlns:a="http://schemas.openxmlformats.org/drawingml/2006/main">
              <a:rPr lang="vi" sz="2200" dirty="0">
                <a:solidFill>
                  <a:srgbClr val="000000"/>
                </a:solidFill>
                <a:latin typeface="Arial (Body)"/>
              </a:rPr>
              <a:t>đến bộ định tuyến cổng AS2 2c: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AS3 </a:t>
            </a:r>
            <a:r xmlns:a="http://schemas.openxmlformats.org/drawingml/2006/main">
              <a:rPr lang="vi" sz="2200" b="1" dirty="0">
                <a:solidFill>
                  <a:srgbClr val="000000"/>
                </a:solidFill>
                <a:latin typeface="Arial (Body)"/>
              </a:rPr>
              <a:t>hứa </a:t>
            </a:r>
            <a:r xmlns:a="http://schemas.openxmlformats.org/drawingml/2006/main">
              <a:rPr lang="vi" sz="2200" dirty="0">
                <a:solidFill>
                  <a:srgbClr val="000000"/>
                </a:solidFill>
                <a:latin typeface="Arial (Body)"/>
              </a:rPr>
              <a:t>với AS2 nó sẽ chuyển tiếp datagram tới </a:t>
            </a:r>
            <a:r xmlns:a="http://schemas.openxmlformats.org/drawingml/2006/main">
              <a:rPr lang="vi" sz="2200" dirty="0" smtClean="0">
                <a:solidFill>
                  <a:srgbClr val="000000"/>
                </a:solidFill>
                <a:latin typeface="Arial (Body)"/>
              </a:rPr>
              <a:t>X</a:t>
            </a:r>
          </a:p>
        </p:txBody>
      </p:sp>
      <p:pic>
        <p:nvPicPr>
          <p:cNvPr id="12" name="Picture 11" descr="There are 3 connected groups of 4 linked routers per group. Each router is linked to all 3 other routers in the group. A S 1. From top clockwise, 1 b, 1 c, 1 d, 1 a. 1 c links to A S 2. From top clockwise, 2 b, 2 c, 2 d, 2 a. 2 c links to A S 3. From top clockwise, 3 b, 3 c, 3 d, 3 a. 3 a points to A S 2, B G P advertisement, A S 3, X. 3 d links to router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073" y="4651984"/>
            <a:ext cx="5187854" cy="1771650"/>
          </a:xfrm>
          <a:prstGeom prst="rect">
            <a:avLst/>
          </a:prstGeom>
        </p:spPr>
      </p:pic>
    </p:spTree>
    <p:extLst>
      <p:ext uri="{BB962C8B-B14F-4D97-AF65-F5344CB8AC3E}">
        <p14:creationId xmlns:p14="http://schemas.microsoft.com/office/powerpoint/2010/main" val="3778140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Thuộc tính đường dẫn và 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Tuyến P</a:t>
            </a:r>
            <a:endParaRPr xmlns:a="http://schemas.openxmlformats.org/drawingml/2006/main"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mn-lt"/>
              </a:rPr>
              <a:t>tiền tố được quảng cáo bao gồm </a:t>
            </a:r>
            <a:r xmlns:a="http://schemas.openxmlformats.org/drawingml/2006/main">
              <a:rPr lang="vi" sz="2000" dirty="0" smtClean="0">
                <a:solidFill>
                  <a:srgbClr val="000000"/>
                </a:solidFill>
                <a:latin typeface="+mn-lt"/>
              </a:rPr>
              <a:t>B</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g</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thuộc tính P</a:t>
            </a:r>
            <a:endParaRPr xmlns:a="http://schemas.openxmlformats.org/drawingml/2006/main" lang="en-US" sz="2000" dirty="0">
              <a:solidFill>
                <a:srgbClr val="000000"/>
              </a:solidFill>
              <a:latin typeface="+mn-lt"/>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mn-lt"/>
              </a:rPr>
              <a:t>tiền tố + thuộc tính = </a:t>
            </a:r>
            <a:r xmlns:a="http://schemas.openxmlformats.org/drawingml/2006/main">
              <a:rPr lang="vi" altLang="ja-JP" sz="2000" dirty="0" smtClean="0">
                <a:solidFill>
                  <a:srgbClr val="000000"/>
                </a:solidFill>
                <a:latin typeface="+mn-lt"/>
              </a:rPr>
              <a:t>“tuyến đường”</a:t>
            </a:r>
            <a:endParaRPr xmlns:a="http://schemas.openxmlformats.org/drawingml/2006/main" lang="en-US" altLang="ja-JP" sz="2000" dirty="0">
              <a:solidFill>
                <a:srgbClr val="000000"/>
              </a:solidFill>
              <a:latin typeface="+mn-lt"/>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mn-lt"/>
              </a:rPr>
              <a:t>hai thuộc tính quan trọng: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b="1" dirty="0" smtClean="0">
                <a:solidFill>
                  <a:srgbClr val="000000"/>
                </a:solidFill>
                <a:latin typeface="+mn-lt"/>
              </a:rPr>
              <a:t>Một</a:t>
            </a:r>
            <a:r xmlns:a="http://schemas.openxmlformats.org/drawingml/2006/main">
              <a:rPr lang="vi" sz="100" b="1" dirty="0" smtClean="0">
                <a:solidFill>
                  <a:srgbClr val="000000"/>
                </a:solidFill>
                <a:latin typeface="+mn-lt"/>
              </a:rPr>
              <a:t> </a:t>
            </a:r>
            <a:r xmlns:a="http://schemas.openxmlformats.org/drawingml/2006/main">
              <a:rPr lang="vi" sz="2000" b="1" dirty="0" smtClean="0">
                <a:solidFill>
                  <a:srgbClr val="000000"/>
                </a:solidFill>
                <a:latin typeface="+mn-lt"/>
              </a:rPr>
              <a:t>S-ĐƯỜNG </a:t>
            </a:r>
            <a:r xmlns:a="http://schemas.openxmlformats.org/drawingml/2006/main">
              <a:rPr lang="vi" sz="2000" b="1" dirty="0" smtClean="0">
                <a:solidFill>
                  <a:srgbClr val="000000"/>
                </a:solidFill>
                <a:latin typeface="+mn-lt"/>
              </a:rPr>
              <a:t>:</a:t>
            </a:r>
            <a:r xmlns:a="http://schemas.openxmlformats.org/drawingml/2006/main">
              <a:rPr lang="vi" sz="2000" dirty="0" smtClean="0">
                <a:solidFill>
                  <a:srgbClr val="000000"/>
                </a:solidFill>
                <a:latin typeface="+mn-lt"/>
              </a:rPr>
              <a:t> </a:t>
            </a:r>
            <a:r xmlns:a="http://schemas.openxmlformats.org/drawingml/2006/main">
              <a:rPr lang="vi" sz="2000" dirty="0">
                <a:solidFill>
                  <a:srgbClr val="000000"/>
                </a:solidFill>
                <a:latin typeface="+mn-lt"/>
              </a:rPr>
              <a:t>danh sách </a:t>
            </a:r>
            <a:r xmlns:a="http://schemas.openxmlformats.org/drawingml/2006/main">
              <a:rPr lang="vi" sz="2000" dirty="0" smtClean="0">
                <a:solidFill>
                  <a:srgbClr val="000000"/>
                </a:solidFill>
                <a:latin typeface="+mn-lt"/>
              </a:rPr>
              <a:t>A</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Ses </a:t>
            </a:r>
            <a:r xmlns:a="http://schemas.openxmlformats.org/drawingml/2006/main">
              <a:rPr lang="vi" sz="2000" dirty="0">
                <a:solidFill>
                  <a:srgbClr val="000000"/>
                </a:solidFill>
                <a:latin typeface="+mn-lt"/>
              </a:rPr>
              <a:t>thông qua đó tiền tố quảng cáo đã đi qua</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b="1" dirty="0" smtClean="0">
                <a:solidFill>
                  <a:srgbClr val="000000"/>
                </a:solidFill>
                <a:latin typeface="+mn-lt"/>
              </a:rPr>
              <a:t>TIẾP THEO-H</a:t>
            </a:r>
            <a:r xmlns:a="http://schemas.openxmlformats.org/drawingml/2006/main">
              <a:rPr lang="vi" sz="100" b="1" dirty="0" smtClean="0">
                <a:solidFill>
                  <a:srgbClr val="000000"/>
                </a:solidFill>
                <a:latin typeface="+mn-lt"/>
              </a:rPr>
              <a:t> </a:t>
            </a:r>
            <a:r xmlns:a="http://schemas.openxmlformats.org/drawingml/2006/main">
              <a:rPr lang="vi" sz="2000" b="1" dirty="0" smtClean="0">
                <a:solidFill>
                  <a:srgbClr val="000000"/>
                </a:solidFill>
                <a:latin typeface="+mn-lt"/>
              </a:rPr>
              <a:t>Ô</a:t>
            </a:r>
            <a:r xmlns:a="http://schemas.openxmlformats.org/drawingml/2006/main">
              <a:rPr lang="vi" sz="100" b="1" dirty="0" smtClean="0">
                <a:solidFill>
                  <a:srgbClr val="000000"/>
                </a:solidFill>
                <a:latin typeface="+mn-lt"/>
              </a:rPr>
              <a:t> </a:t>
            </a:r>
            <a:r xmlns:a="http://schemas.openxmlformats.org/drawingml/2006/main">
              <a:rPr lang="vi" sz="2000" b="1" dirty="0" smtClean="0">
                <a:solidFill>
                  <a:srgbClr val="000000"/>
                </a:solidFill>
                <a:latin typeface="+mn-lt"/>
              </a:rPr>
              <a:t>Trả lời </a:t>
            </a:r>
            <a:r xmlns:a="http://schemas.openxmlformats.org/drawingml/2006/main">
              <a:rPr lang="vi" sz="2000" b="1" dirty="0" smtClean="0">
                <a:solidFill>
                  <a:srgbClr val="000000"/>
                </a:solidFill>
                <a:latin typeface="+mn-lt"/>
              </a:rPr>
              <a:t>:</a:t>
            </a:r>
            <a:r xmlns:a="http://schemas.openxmlformats.org/drawingml/2006/main">
              <a:rPr lang="vi" sz="2000" dirty="0" smtClean="0">
                <a:solidFill>
                  <a:srgbClr val="000000"/>
                </a:solidFill>
                <a:latin typeface="+mn-lt"/>
              </a:rPr>
              <a:t> </a:t>
            </a:r>
            <a:r xmlns:a="http://schemas.openxmlformats.org/drawingml/2006/main">
              <a:rPr lang="vi" sz="2000" dirty="0">
                <a:solidFill>
                  <a:srgbClr val="000000"/>
                </a:solidFill>
                <a:latin typeface="+mn-lt"/>
              </a:rPr>
              <a:t>chỉ ra bộ </a:t>
            </a:r>
            <a:r xmlns:a="http://schemas.openxmlformats.org/drawingml/2006/main">
              <a:rPr lang="vi" sz="2000" dirty="0" smtClean="0">
                <a:solidFill>
                  <a:srgbClr val="000000"/>
                </a:solidFill>
                <a:latin typeface="+mn-lt"/>
              </a:rPr>
              <a:t>định tuyến </a:t>
            </a:r>
            <a:r xmlns:a="http://schemas.openxmlformats.org/drawingml/2006/main">
              <a:rPr lang="vi" sz="2000" dirty="0" smtClean="0">
                <a:solidFill>
                  <a:srgbClr val="000000"/>
                </a:solidFill>
                <a:latin typeface="+mn-lt"/>
              </a:rPr>
              <a:t>AS bên trong cụ thể cho AS </a:t>
            </a:r>
            <a:r xmlns:a="http://schemas.openxmlformats.org/drawingml/2006/main">
              <a:rPr lang="vi" sz="2000" dirty="0">
                <a:solidFill>
                  <a:srgbClr val="000000"/>
                </a:solidFill>
                <a:latin typeface="+mn-lt"/>
              </a:rPr>
              <a:t>next-hop</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b="1" dirty="0">
                <a:solidFill>
                  <a:srgbClr val="000000"/>
                </a:solidFill>
                <a:latin typeface="+mn-lt"/>
              </a:rPr>
              <a:t>Định tuyến dựa trên chính sách:</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mn-lt"/>
              </a:rPr>
              <a:t>quảng cáo tuyến nhận cổng sử dụng </a:t>
            </a:r>
            <a:r xmlns:a="http://schemas.openxmlformats.org/drawingml/2006/main">
              <a:rPr lang="vi" sz="2000" b="1" dirty="0">
                <a:solidFill>
                  <a:srgbClr val="000000"/>
                </a:solidFill>
                <a:latin typeface="+mn-lt"/>
              </a:rPr>
              <a:t>chính sách nhập </a:t>
            </a:r>
            <a:r xmlns:a="http://schemas.openxmlformats.org/drawingml/2006/main">
              <a:rPr lang="vi" sz="2000" dirty="0">
                <a:solidFill>
                  <a:srgbClr val="000000"/>
                </a:solidFill>
                <a:latin typeface="+mn-lt"/>
              </a:rPr>
              <a:t>để chấp nhận/từ chối đường dẫn (ví dụ: không bao giờ định tuyến qua </a:t>
            </a:r>
            <a:r xmlns:a="http://schemas.openxmlformats.org/drawingml/2006/main">
              <a:rPr lang="vi" sz="2000" dirty="0" smtClean="0">
                <a:solidFill>
                  <a:srgbClr val="000000"/>
                </a:solidFill>
                <a:latin typeface="+mn-lt"/>
              </a:rPr>
              <a:t>A</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S</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Y </a:t>
            </a:r>
            <a:r xmlns:a="http://schemas.openxmlformats.org/drawingml/2006/main">
              <a:rPr lang="vi" sz="2000" dirty="0">
                <a:solidFill>
                  <a:srgbClr val="000000"/>
                </a:solidFill>
                <a:latin typeface="+mn-lt"/>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mn-lt"/>
              </a:rPr>
              <a:t>Một</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Chính sách S </a:t>
            </a:r>
            <a:r xmlns:a="http://schemas.openxmlformats.org/drawingml/2006/main">
              <a:rPr lang="vi" sz="2000" dirty="0">
                <a:solidFill>
                  <a:srgbClr val="000000"/>
                </a:solidFill>
                <a:latin typeface="+mn-lt"/>
              </a:rPr>
              <a:t>cũng xác định xem có nên </a:t>
            </a:r>
            <a:r xmlns:a="http://schemas.openxmlformats.org/drawingml/2006/main">
              <a:rPr lang="vi" sz="2000" b="1" dirty="0">
                <a:solidFill>
                  <a:srgbClr val="000000"/>
                </a:solidFill>
                <a:latin typeface="+mn-lt"/>
              </a:rPr>
              <a:t>quảng cáo </a:t>
            </a:r>
            <a:r xmlns:a="http://schemas.openxmlformats.org/drawingml/2006/main">
              <a:rPr lang="vi" sz="2000" dirty="0">
                <a:solidFill>
                  <a:srgbClr val="000000"/>
                </a:solidFill>
                <a:latin typeface="+mn-lt"/>
              </a:rPr>
              <a:t>đường dẫn đến các </a:t>
            </a:r>
            <a:r xmlns:a="http://schemas.openxmlformats.org/drawingml/2006/main">
              <a:rPr lang="vi" sz="2000" dirty="0" smtClean="0">
                <a:solidFill>
                  <a:srgbClr val="000000"/>
                </a:solidFill>
                <a:latin typeface="+mn-lt"/>
              </a:rPr>
              <a:t>AS lân cận khác hay không.</a:t>
            </a:r>
            <a:endParaRPr xmlns:a="http://schemas.openxmlformats.org/drawingml/2006/main" lang="en-US" sz="2000" dirty="0">
              <a:solidFill>
                <a:srgbClr val="000000"/>
              </a:solidFill>
              <a:latin typeface="+mn-lt"/>
            </a:endParaRPr>
          </a:p>
        </p:txBody>
      </p:sp>
    </p:spTree>
    <p:extLst>
      <p:ext uri="{BB962C8B-B14F-4D97-AF65-F5344CB8AC3E}">
        <p14:creationId xmlns:p14="http://schemas.microsoft.com/office/powerpoint/2010/main" val="24119862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Quảng cáo đường dẫn P </a:t>
            </a:r>
            <a:r xmlns:a="http://schemas.openxmlformats.org/drawingml/2006/main">
              <a:rPr lang="vi" sz="2000" b="0" dirty="0" smtClean="0">
                <a:latin typeface="Times New Roman" panose="02020603050405020304" pitchFamily="18" charset="0"/>
                <a:cs typeface="+mj-cs"/>
              </a:rPr>
              <a:t>(1 trên 2)</a:t>
            </a:r>
            <a:endParaRPr xmlns:a="http://schemas.openxmlformats.org/drawingml/2006/main" lang="en-US" sz="2000" b="0" dirty="0">
              <a:latin typeface="Times New Roman" panose="02020603050405020304" pitchFamily="18" charset="0"/>
              <a:cs typeface="+mj-cs"/>
            </a:endParaRPr>
          </a:p>
        </p:txBody>
      </p:sp>
      <p:pic>
        <p:nvPicPr>
          <p:cNvPr id="12" name="Picture 11"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A S 2. From top clockwise, 2 b, 2 c, 2 d, 2 a. 2 c points to all other 3 routers. 2 a points to A S 1, right router 1 c, A S 2, A S 3, X. A S 1. From top clockwise, 1 b, 1 c, 1 d, 1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9" y="1416806"/>
            <a:ext cx="7527365" cy="2595450"/>
          </a:xfrm>
          <a:prstGeom prst="rect">
            <a:avLst/>
          </a:prstGeom>
        </p:spPr>
      </p:pic>
      <p:sp>
        <p:nvSpPr>
          <p:cNvPr id="6" name="Content Placeholder 5"/>
          <p:cNvSpPr>
            <a:spLocks noGrp="1"/>
          </p:cNvSpPr>
          <p:nvPr>
            <p:ph idx="26"/>
          </p:nvPr>
        </p:nvSpPr>
        <p:spPr>
          <a:xfrm>
            <a:off x="415500" y="4116412"/>
            <a:ext cx="8505825" cy="2185183"/>
          </a:xfrm>
        </p:spPr>
        <p:txBody>
          <a:bodyPr wrap="square" lIns="91425" tIns="91425" rIns="91425" bIns="91425">
            <a:spAutoFit/>
          </a:bodyPr>
          <a:lstStyle/>
          <a:p>
            <a:pPr xmlns:a="http://schemas.openxmlformats.org/drawingml/2006/main" marL="255651" lvl="0" indent="-255651" eaLnBrk="0" fontAlgn="base" hangingPunct="0">
              <a:spcBef>
                <a:spcPts val="600"/>
              </a:spcBef>
              <a:spcAft>
                <a:spcPct val="0"/>
              </a:spcAft>
              <a:buFont typeface="Arial" panose="020B0604020202020204" pitchFamily="34" charset="0"/>
            </a:pPr>
            <a:r xmlns:a="http://schemas.openxmlformats.org/drawingml/2006/main">
              <a:rPr lang="vi" sz="2000" kern="1200" dirty="0" smtClean="0">
                <a:solidFill>
                  <a:srgbClr val="000000"/>
                </a:solidFill>
                <a:latin typeface="Arial (Body)"/>
              </a:rPr>
              <a:t>Một</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2 </a:t>
            </a:r>
            <a:r xmlns:a="http://schemas.openxmlformats.org/drawingml/2006/main">
              <a:rPr lang="vi" sz="2000" kern="1200" dirty="0">
                <a:solidFill>
                  <a:srgbClr val="000000"/>
                </a:solidFill>
                <a:latin typeface="Arial (Body)"/>
              </a:rPr>
              <a:t>bộ định tuyến </a:t>
            </a:r>
            <a:r xmlns:a="http://schemas.openxmlformats.org/drawingml/2006/main">
              <a:rPr lang="vi" sz="2000" kern="1200" dirty="0" smtClean="0">
                <a:solidFill>
                  <a:srgbClr val="000000"/>
                </a:solidFill>
                <a:latin typeface="Arial (Body)"/>
              </a:rPr>
              <a:t>2</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c </a:t>
            </a:r>
            <a:r xmlns:a="http://schemas.openxmlformats.org/drawingml/2006/main">
              <a:rPr lang="vi" sz="2000" kern="1200" dirty="0">
                <a:solidFill>
                  <a:srgbClr val="000000"/>
                </a:solidFill>
                <a:latin typeface="Arial (Body)"/>
              </a:rPr>
              <a:t>nhận quảng cáo đường dẫn </a:t>
            </a:r>
            <a:r xmlns:a="http://schemas.openxmlformats.org/drawingml/2006/main">
              <a:rPr lang="vi" sz="2000" b="1" kern="1200" dirty="0" smtClean="0">
                <a:solidFill>
                  <a:srgbClr val="000000"/>
                </a:solidFill>
                <a:latin typeface="Arial (Body)"/>
              </a:rPr>
              <a:t>A</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S</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3,X </a:t>
            </a:r>
            <a:r xmlns:a="http://schemas.openxmlformats.org/drawingml/2006/main">
              <a:rPr lang="vi" sz="2000" kern="1200" dirty="0" smtClean="0">
                <a:solidFill>
                  <a:srgbClr val="000000"/>
                </a:solidFill>
                <a:latin typeface="Arial (Body)"/>
              </a:rPr>
              <a:t>( </a:t>
            </a:r>
            <a:r xmlns:a="http://schemas.openxmlformats.org/drawingml/2006/main">
              <a:rPr lang="vi" sz="2000" kern="1200" dirty="0">
                <a:solidFill>
                  <a:srgbClr val="000000"/>
                </a:solidFill>
                <a:latin typeface="Arial (Body)"/>
              </a:rPr>
              <a:t>qua </a:t>
            </a:r>
            <a:r xmlns:a="http://schemas.openxmlformats.org/drawingml/2006/main">
              <a:rPr lang="vi" sz="2000" kern="1200" dirty="0" smtClean="0">
                <a:solidFill>
                  <a:srgbClr val="000000"/>
                </a:solidFill>
                <a:latin typeface="Arial (Body)"/>
              </a:rPr>
              <a:t>e</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b</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g</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P </a:t>
            </a:r>
            <a:r xmlns:a="http://schemas.openxmlformats.org/drawingml/2006/main">
              <a:rPr lang="vi" sz="2000" kern="1200" dirty="0">
                <a:solidFill>
                  <a:srgbClr val="000000"/>
                </a:solidFill>
                <a:latin typeface="Arial (Body)"/>
              </a:rPr>
              <a:t>) từ </a:t>
            </a:r>
            <a:r xmlns:a="http://schemas.openxmlformats.org/drawingml/2006/main">
              <a:rPr lang="vi" sz="2000" kern="1200" dirty="0" smtClean="0">
                <a:solidFill>
                  <a:srgbClr val="000000"/>
                </a:solidFill>
                <a:latin typeface="Arial (Body)"/>
              </a:rPr>
              <a:t>A</a:t>
            </a:r>
            <a:r xmlns:a="http://schemas.openxmlformats.org/drawingml/2006/main">
              <a:rPr lang="vi" sz="100" kern="1200" dirty="0" smtClean="0">
                <a:solidFill>
                  <a:srgbClr val="000000"/>
                </a:solidFill>
                <a:latin typeface="Arial (Body)"/>
              </a:rPr>
              <a:t> </a:t>
            </a:r>
            <a:r xmlns:a="http://schemas.openxmlformats.org/drawingml/2006/main">
              <a:rPr lang="vi" sz="2000" kern="1200" dirty="0">
                <a:solidFill>
                  <a:srgbClr val="000000"/>
                </a:solidFill>
                <a:latin typeface="Arial (Body)"/>
              </a:rPr>
              <a:t>bộ định tuyến </a:t>
            </a:r>
            <a:r xmlns:a="http://schemas.openxmlformats.org/drawingml/2006/main">
              <a:rPr lang="vi" sz="2000" kern="1200" dirty="0" smtClean="0">
                <a:solidFill>
                  <a:srgbClr val="000000"/>
                </a:solidFill>
                <a:latin typeface="Arial (Body)"/>
              </a:rPr>
              <a:t>S3 </a:t>
            </a:r>
            <a:r xmlns:a="http://schemas.openxmlformats.org/drawingml/2006/main">
              <a:rPr lang="vi" sz="2000" kern="1200" dirty="0" smtClean="0">
                <a:solidFill>
                  <a:srgbClr val="000000"/>
                </a:solidFill>
                <a:latin typeface="Arial (Body)"/>
              </a:rPr>
              <a:t>3a</a:t>
            </a:r>
          </a:p>
          <a:p>
            <a:pPr xmlns:a="http://schemas.openxmlformats.org/drawingml/2006/main" marL="255651" indent="-255651" eaLnBrk="0" fontAlgn="base" hangingPunct="0">
              <a:spcBef>
                <a:spcPts val="600"/>
              </a:spcBef>
              <a:spcAft>
                <a:spcPct val="0"/>
              </a:spcAft>
              <a:buFont typeface="Arial" panose="020B0604020202020204" pitchFamily="34" charset="0"/>
              <a:buChar char="•"/>
            </a:pPr>
            <a:r xmlns:a="http://schemas.openxmlformats.org/drawingml/2006/main">
              <a:rPr lang="vi" sz="2000" dirty="0">
                <a:solidFill>
                  <a:srgbClr val="000000"/>
                </a:solidFill>
                <a:latin typeface="Arial (Body)"/>
              </a:rPr>
              <a:t>dựa trên </a:t>
            </a:r>
            <a:r xmlns:a="http://schemas.openxmlformats.org/drawingml/2006/main">
              <a:rPr lang="vi" sz="2000" dirty="0" smtClean="0">
                <a:solidFill>
                  <a:srgbClr val="000000"/>
                </a:solidFill>
                <a:latin typeface="Arial (Body)"/>
              </a:rPr>
              <a:t>A</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2 </a:t>
            </a:r>
            <a:r xmlns:a="http://schemas.openxmlformats.org/drawingml/2006/main">
              <a:rPr lang="vi" sz="2000" dirty="0">
                <a:solidFill>
                  <a:srgbClr val="000000"/>
                </a:solidFill>
                <a:latin typeface="Arial (Body)"/>
              </a:rPr>
              <a:t>chính sách, </a:t>
            </a:r>
            <a:r xmlns:a="http://schemas.openxmlformats.org/drawingml/2006/main">
              <a:rPr lang="vi" sz="2000" dirty="0" smtClean="0">
                <a:solidFill>
                  <a:srgbClr val="000000"/>
                </a:solidFill>
                <a:latin typeface="Arial (Body)"/>
              </a:rPr>
              <a:t>A</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2 </a:t>
            </a:r>
            <a:r xmlns:a="http://schemas.openxmlformats.org/drawingml/2006/main">
              <a:rPr lang="vi" sz="2000" dirty="0">
                <a:solidFill>
                  <a:srgbClr val="000000"/>
                </a:solidFill>
                <a:latin typeface="Arial (Body)"/>
              </a:rPr>
              <a:t>bộ định tuyến </a:t>
            </a:r>
            <a:r xmlns:a="http://schemas.openxmlformats.org/drawingml/2006/main">
              <a:rPr lang="vi" sz="2000" dirty="0" smtClean="0">
                <a:solidFill>
                  <a:srgbClr val="000000"/>
                </a:solidFill>
                <a:latin typeface="Arial (Body)"/>
              </a:rPr>
              <a:t>2</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c </a:t>
            </a:r>
            <a:r xmlns:a="http://schemas.openxmlformats.org/drawingml/2006/main">
              <a:rPr lang="vi" sz="2000" dirty="0">
                <a:solidFill>
                  <a:srgbClr val="000000"/>
                </a:solidFill>
                <a:latin typeface="Arial (Body)"/>
              </a:rPr>
              <a:t>chấp nhận đường dẫn A</a:t>
            </a:r>
            <a:r xmlns:a="http://schemas.openxmlformats.org/drawingml/2006/main">
              <a:rPr lang="vi" sz="100" dirty="0">
                <a:solidFill>
                  <a:srgbClr val="000000"/>
                </a:solidFill>
                <a:latin typeface="Arial (Body)"/>
              </a:rPr>
              <a:t> </a:t>
            </a:r>
            <a:r xmlns:a="http://schemas.openxmlformats.org/drawingml/2006/main">
              <a:rPr lang="vi" sz="2000" dirty="0">
                <a:solidFill>
                  <a:srgbClr val="000000"/>
                </a:solidFill>
                <a:latin typeface="Arial (Body)"/>
              </a:rPr>
              <a:t>S</a:t>
            </a:r>
            <a:r xmlns:a="http://schemas.openxmlformats.org/drawingml/2006/main">
              <a:rPr lang="vi" sz="100" dirty="0">
                <a:solidFill>
                  <a:srgbClr val="000000"/>
                </a:solidFill>
                <a:latin typeface="Arial (Body)"/>
              </a:rPr>
              <a:t> </a:t>
            </a:r>
            <a:r xmlns:a="http://schemas.openxmlformats.org/drawingml/2006/main">
              <a:rPr lang="vi" sz="2000" dirty="0">
                <a:solidFill>
                  <a:srgbClr val="000000"/>
                </a:solidFill>
                <a:latin typeface="Arial (Body)"/>
              </a:rPr>
              <a:t>3 , X, lan truyền (thông qua </a:t>
            </a:r>
            <a:r xmlns:a="http://schemas.openxmlformats.org/drawingml/2006/main">
              <a:rPr lang="vi" sz="2000" dirty="0" smtClean="0">
                <a:solidFill>
                  <a:srgbClr val="000000"/>
                </a:solidFill>
                <a:latin typeface="Arial (Body)"/>
              </a:rPr>
              <a:t>i</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P ) tới tất cả các </a:t>
            </a:r>
            <a:r xmlns:a="http://schemas.openxmlformats.org/drawingml/2006/main">
              <a:rPr lang="vi" sz="2000" dirty="0" smtClean="0">
                <a:solidFill>
                  <a:srgbClr val="000000"/>
                </a:solidFill>
                <a:latin typeface="Arial (Body)"/>
              </a:rPr>
              <a:t>bộ định tuyến </a:t>
            </a:r>
            <a:r xmlns:a="http://schemas.openxmlformats.org/drawingml/2006/main">
              <a:rPr lang="vi" sz="2000" dirty="0">
                <a:solidFill>
                  <a:srgbClr val="000000"/>
                </a:solidFill>
                <a:latin typeface="Arial (Body)"/>
              </a:rPr>
              <a:t>AS2</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dựa trên </a:t>
            </a:r>
            <a:r xmlns:a="http://schemas.openxmlformats.org/drawingml/2006/main">
              <a:rPr lang="vi" sz="2000" kern="1200" dirty="0" smtClean="0">
                <a:solidFill>
                  <a:srgbClr val="000000"/>
                </a:solidFill>
                <a:latin typeface="Arial (Body)"/>
              </a:rPr>
              <a:t>A</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2 </a:t>
            </a:r>
            <a:r xmlns:a="http://schemas.openxmlformats.org/drawingml/2006/main">
              <a:rPr lang="vi" sz="2000" kern="1200" dirty="0">
                <a:solidFill>
                  <a:srgbClr val="000000"/>
                </a:solidFill>
                <a:latin typeface="Arial (Body)"/>
              </a:rPr>
              <a:t>chính sách </a:t>
            </a:r>
            <a:r xmlns:a="http://schemas.openxmlformats.org/drawingml/2006/main">
              <a:rPr lang="vi" sz="2000" kern="1200" dirty="0" smtClean="0">
                <a:solidFill>
                  <a:srgbClr val="000000"/>
                </a:solidFill>
                <a:latin typeface="Arial (Body)"/>
              </a:rPr>
              <a:t>, A</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2 </a:t>
            </a:r>
            <a:r xmlns:a="http://schemas.openxmlformats.org/drawingml/2006/main">
              <a:rPr lang="vi" sz="2000" kern="1200" dirty="0">
                <a:solidFill>
                  <a:srgbClr val="000000"/>
                </a:solidFill>
                <a:latin typeface="Arial (Body)"/>
              </a:rPr>
              <a:t>bộ định tuyến </a:t>
            </a:r>
            <a:r xmlns:a="http://schemas.openxmlformats.org/drawingml/2006/main">
              <a:rPr lang="vi" sz="2000" kern="1200" dirty="0" smtClean="0">
                <a:solidFill>
                  <a:srgbClr val="000000"/>
                </a:solidFill>
                <a:latin typeface="Arial (Body)"/>
              </a:rPr>
              <a:t>2</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một </a:t>
            </a:r>
            <a:r xmlns:a="http://schemas.openxmlformats.org/drawingml/2006/main">
              <a:rPr lang="vi" sz="2000" kern="1200" dirty="0">
                <a:solidFill>
                  <a:srgbClr val="000000"/>
                </a:solidFill>
                <a:latin typeface="Arial (Body)"/>
              </a:rPr>
              <a:t>quảng cáo (thông qua </a:t>
            </a:r>
            <a:r xmlns:a="http://schemas.openxmlformats.org/drawingml/2006/main">
              <a:rPr lang="vi" sz="2000" kern="1200" dirty="0" smtClean="0">
                <a:solidFill>
                  <a:srgbClr val="000000"/>
                </a:solidFill>
                <a:latin typeface="Arial (Body)"/>
              </a:rPr>
              <a:t>e</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b</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g</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P) con đường </a:t>
            </a:r>
            <a:r xmlns:a="http://schemas.openxmlformats.org/drawingml/2006/main">
              <a:rPr lang="vi" sz="2000" b="1" kern="1200" dirty="0" smtClean="0">
                <a:solidFill>
                  <a:srgbClr val="000000"/>
                </a:solidFill>
                <a:latin typeface="Arial (Body)"/>
              </a:rPr>
              <a:t>A</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S</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2 </a:t>
            </a:r>
            <a:r xmlns:a="http://schemas.openxmlformats.org/drawingml/2006/main">
              <a:rPr lang="vi" sz="2000" b="1" kern="1200" dirty="0">
                <a:solidFill>
                  <a:srgbClr val="000000"/>
                </a:solidFill>
                <a:latin typeface="Arial (Body)"/>
              </a:rPr>
              <a:t>, </a:t>
            </a:r>
            <a:r xmlns:a="http://schemas.openxmlformats.org/drawingml/2006/main">
              <a:rPr lang="vi" sz="2000" b="1" kern="1200" dirty="0" smtClean="0">
                <a:solidFill>
                  <a:srgbClr val="000000"/>
                </a:solidFill>
                <a:latin typeface="Arial (Body)"/>
              </a:rPr>
              <a:t>Một</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S</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3,X</a:t>
            </a:r>
            <a:r xmlns:a="http://schemas.openxmlformats.org/drawingml/2006/main">
              <a:rPr lang="vi" sz="2000" kern="1200" dirty="0" smtClean="0">
                <a:solidFill>
                  <a:srgbClr val="000000"/>
                </a:solidFill>
                <a:latin typeface="Arial (Body)"/>
              </a:rPr>
              <a:t> </a:t>
            </a:r>
            <a:r xmlns:a="http://schemas.openxmlformats.org/drawingml/2006/main">
              <a:rPr lang="vi" sz="2000" kern="1200" dirty="0">
                <a:solidFill>
                  <a:srgbClr val="000000"/>
                </a:solidFill>
                <a:latin typeface="Arial (Body)"/>
              </a:rPr>
              <a:t>đến </a:t>
            </a:r>
            <a:r xmlns:a="http://schemas.openxmlformats.org/drawingml/2006/main">
              <a:rPr lang="vi" sz="2000" kern="1200" dirty="0" smtClean="0">
                <a:solidFill>
                  <a:srgbClr val="000000"/>
                </a:solidFill>
                <a:latin typeface="Arial (Body)"/>
              </a:rPr>
              <a:t>A</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1 </a:t>
            </a:r>
            <a:r xmlns:a="http://schemas.openxmlformats.org/drawingml/2006/main">
              <a:rPr lang="vi" sz="2000" kern="1200" dirty="0">
                <a:solidFill>
                  <a:srgbClr val="000000"/>
                </a:solidFill>
                <a:latin typeface="Arial (Body)"/>
              </a:rPr>
              <a:t>bộ định tuyến </a:t>
            </a:r>
            <a:r xmlns:a="http://schemas.openxmlformats.org/drawingml/2006/main">
              <a:rPr lang="vi" sz="2000" kern="1200" dirty="0" smtClean="0">
                <a:solidFill>
                  <a:srgbClr val="000000"/>
                </a:solidFill>
                <a:latin typeface="Arial (Body)"/>
              </a:rPr>
              <a:t>1</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c</a:t>
            </a:r>
            <a:endParaRPr xmlns:a="http://schemas.openxmlformats.org/drawingml/2006/main" lang="en-US" sz="2000" dirty="0">
              <a:solidFill>
                <a:srgbClr val="000000"/>
              </a:solidFill>
              <a:latin typeface="Arial (Body)"/>
            </a:endParaRPr>
          </a:p>
        </p:txBody>
      </p:sp>
    </p:spTree>
    <p:extLst>
      <p:ext uri="{BB962C8B-B14F-4D97-AF65-F5344CB8AC3E}">
        <p14:creationId xmlns:p14="http://schemas.microsoft.com/office/powerpoint/2010/main" val="619536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Quảng cáo đường dẫn P </a:t>
            </a:r>
            <a:r xmlns:a="http://schemas.openxmlformats.org/drawingml/2006/main">
              <a:rPr lang="vi" sz="2000" b="0" dirty="0" smtClean="0">
                <a:latin typeface="Times New Roman" panose="02020603050405020304" pitchFamily="18" charset="0"/>
                <a:cs typeface="+mj-cs"/>
              </a:rPr>
              <a:t>(2 trên 2)</a:t>
            </a:r>
            <a:endParaRPr xmlns:a="http://schemas.openxmlformats.org/drawingml/2006/main" lang="en-US" sz="2000" b="0" dirty="0">
              <a:latin typeface="Times New Roman" panose="02020603050405020304" pitchFamily="18" charset="0"/>
              <a:cs typeface="+mj-cs"/>
            </a:endParaRPr>
          </a:p>
        </p:txBody>
      </p:sp>
      <p:pic>
        <p:nvPicPr>
          <p:cNvPr id="13" name="Picture 12"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3 a also points to A S 1 right router, 1 c, A S 3, X. A S 2. From top clockwise, 2 b, 2 c, 2 d, 2 a. 2 c points to all other 3 routers. 2 a points to A S 1, right router 1 c, A S 2, A S 3, X. A S 1. From top clockwise, 1 b, 1 c, 1 d, 1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52" y="1471324"/>
            <a:ext cx="6664895" cy="2298068"/>
          </a:xfrm>
          <a:prstGeom prst="rect">
            <a:avLst/>
          </a:prstGeom>
        </p:spPr>
      </p:pic>
      <p:sp>
        <p:nvSpPr>
          <p:cNvPr id="6" name="Content Placeholder 5"/>
          <p:cNvSpPr>
            <a:spLocks noGrp="1"/>
          </p:cNvSpPr>
          <p:nvPr>
            <p:ph idx="26"/>
          </p:nvPr>
        </p:nvSpPr>
        <p:spPr>
          <a:xfrm>
            <a:off x="406161" y="3938400"/>
            <a:ext cx="8108112" cy="230060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kern="1200" dirty="0">
                <a:solidFill>
                  <a:srgbClr val="000000"/>
                </a:solidFill>
                <a:latin typeface="Arial (Body)"/>
              </a:rPr>
              <a:t>bộ định tuyến cổng có thể tìm hiểu về nhiều đường dẫn đến đích </a:t>
            </a:r>
            <a:r xmlns:a="http://schemas.openxmlformats.org/drawingml/2006/main">
              <a:rPr lang="vi" sz="2000" kern="1200" dirty="0" smtClean="0">
                <a:solidFill>
                  <a:srgbClr val="000000"/>
                </a:solidFill>
                <a:latin typeface="Arial (Body)"/>
              </a:rPr>
              <a:t>:</a:t>
            </a:r>
          </a:p>
          <a:p>
            <a:pPr xmlns:a="http://schemas.openxmlformats.org/drawingml/2006/main" marL="255651" indent="-255651"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rPr>
              <a:t>Một</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S</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1 </a:t>
            </a:r>
            <a:r xmlns:a="http://schemas.openxmlformats.org/drawingml/2006/main">
              <a:rPr lang="vi" sz="2000" dirty="0">
                <a:solidFill>
                  <a:srgbClr val="000000"/>
                </a:solidFill>
                <a:latin typeface="Arial (Body)"/>
              </a:rPr>
              <a:t>bộ định tuyến cổng </a:t>
            </a:r>
            <a:r xmlns:a="http://schemas.openxmlformats.org/drawingml/2006/main">
              <a:rPr lang="vi" sz="2000" dirty="0" smtClean="0">
                <a:solidFill>
                  <a:srgbClr val="000000"/>
                </a:solidFill>
                <a:latin typeface="Arial (Body)"/>
              </a:rPr>
              <a:t>1</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c </a:t>
            </a:r>
            <a:r xmlns:a="http://schemas.openxmlformats.org/drawingml/2006/main">
              <a:rPr lang="vi" sz="2000" dirty="0">
                <a:solidFill>
                  <a:srgbClr val="000000"/>
                </a:solidFill>
                <a:latin typeface="Arial (Body)"/>
              </a:rPr>
              <a:t>học con đường </a:t>
            </a:r>
            <a:r xmlns:a="http://schemas.openxmlformats.org/drawingml/2006/main">
              <a:rPr lang="vi" sz="2000" b="1" dirty="0">
                <a:solidFill>
                  <a:srgbClr val="000000"/>
                </a:solidFill>
                <a:latin typeface="Arial (Body)"/>
              </a:rPr>
              <a:t>A</a:t>
            </a:r>
            <a:r xmlns:a="http://schemas.openxmlformats.org/drawingml/2006/main">
              <a:rPr lang="vi" sz="100" b="1" dirty="0">
                <a:solidFill>
                  <a:srgbClr val="000000"/>
                </a:solidFill>
                <a:latin typeface="Arial (Body)"/>
              </a:rPr>
              <a:t> </a:t>
            </a:r>
            <a:r xmlns:a="http://schemas.openxmlformats.org/drawingml/2006/main">
              <a:rPr lang="vi" sz="2000" b="1" dirty="0">
                <a:solidFill>
                  <a:srgbClr val="000000"/>
                </a:solidFill>
                <a:latin typeface="Arial (Body)"/>
              </a:rPr>
              <a:t>S</a:t>
            </a:r>
            <a:r xmlns:a="http://schemas.openxmlformats.org/drawingml/2006/main">
              <a:rPr lang="vi" sz="100" b="1" dirty="0">
                <a:solidFill>
                  <a:srgbClr val="000000"/>
                </a:solidFill>
                <a:latin typeface="Arial (Body)"/>
              </a:rPr>
              <a:t> </a:t>
            </a:r>
            <a:r xmlns:a="http://schemas.openxmlformats.org/drawingml/2006/main">
              <a:rPr lang="vi" sz="2000" b="1" dirty="0" smtClean="0">
                <a:solidFill>
                  <a:srgbClr val="000000"/>
                </a:solidFill>
                <a:latin typeface="Arial (Body)"/>
              </a:rPr>
              <a:t>2,Một</a:t>
            </a:r>
            <a:r xmlns:a="http://schemas.openxmlformats.org/drawingml/2006/main">
              <a:rPr lang="vi" sz="100" b="1" dirty="0" smtClean="0">
                <a:solidFill>
                  <a:srgbClr val="000000"/>
                </a:solidFill>
                <a:latin typeface="Arial (Body)"/>
              </a:rPr>
              <a:t> </a:t>
            </a:r>
            <a:r xmlns:a="http://schemas.openxmlformats.org/drawingml/2006/main">
              <a:rPr lang="vi" sz="2000" b="1" dirty="0">
                <a:solidFill>
                  <a:srgbClr val="000000"/>
                </a:solidFill>
                <a:latin typeface="Arial (Body)"/>
              </a:rPr>
              <a:t>S</a:t>
            </a:r>
            <a:r xmlns:a="http://schemas.openxmlformats.org/drawingml/2006/main">
              <a:rPr lang="vi" sz="100" b="1" dirty="0">
                <a:solidFill>
                  <a:srgbClr val="000000"/>
                </a:solidFill>
                <a:latin typeface="Arial (Body)"/>
              </a:rPr>
              <a:t> </a:t>
            </a:r>
            <a:r xmlns:a="http://schemas.openxmlformats.org/drawingml/2006/main">
              <a:rPr lang="vi" sz="2000" b="1" dirty="0" smtClean="0">
                <a:solidFill>
                  <a:srgbClr val="000000"/>
                </a:solidFill>
                <a:latin typeface="Arial (Body)"/>
              </a:rPr>
              <a:t>3, </a:t>
            </a:r>
            <a:r xmlns:a="http://schemas.openxmlformats.org/drawingml/2006/main">
              <a:rPr lang="vi" sz="2000" b="1" i="1" dirty="0" smtClean="0">
                <a:solidFill>
                  <a:srgbClr val="000000"/>
                </a:solidFill>
                <a:latin typeface="Arial (Body)"/>
              </a:rPr>
              <a:t>X</a:t>
            </a:r>
            <a:r xmlns:a="http://schemas.openxmlformats.org/drawingml/2006/main">
              <a:rPr lang="vi" sz="2000" b="1" dirty="0" smtClean="0">
                <a:solidFill>
                  <a:srgbClr val="000000"/>
                </a:solidFill>
                <a:latin typeface="Arial (Body)"/>
              </a:rPr>
              <a:t> </a:t>
            </a:r>
            <a:r xmlns:a="http://schemas.openxmlformats.org/drawingml/2006/main">
              <a:rPr lang="vi" sz="2000" dirty="0">
                <a:solidFill>
                  <a:srgbClr val="000000"/>
                </a:solidFill>
                <a:latin typeface="Arial (Body)"/>
              </a:rPr>
              <a:t>từ </a:t>
            </a:r>
            <a:r xmlns:a="http://schemas.openxmlformats.org/drawingml/2006/main">
              <a:rPr lang="vi" sz="2000" dirty="0" smtClean="0">
                <a:solidFill>
                  <a:srgbClr val="000000"/>
                </a:solidFill>
                <a:latin typeface="Arial (Body)"/>
              </a:rPr>
              <a:t>2</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một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kern="1200" dirty="0" smtClean="0">
                <a:solidFill>
                  <a:srgbClr val="000000"/>
                </a:solidFill>
                <a:latin typeface="Arial (Body)"/>
              </a:rPr>
              <a:t>Một</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1 </a:t>
            </a:r>
            <a:r xmlns:a="http://schemas.openxmlformats.org/drawingml/2006/main">
              <a:rPr lang="vi" sz="2000" kern="1200" dirty="0">
                <a:solidFill>
                  <a:srgbClr val="000000"/>
                </a:solidFill>
                <a:latin typeface="Arial (Body)"/>
              </a:rPr>
              <a:t>bộ định tuyến cổng </a:t>
            </a:r>
            <a:r xmlns:a="http://schemas.openxmlformats.org/drawingml/2006/main">
              <a:rPr lang="vi" sz="2000" kern="1200" dirty="0" smtClean="0">
                <a:solidFill>
                  <a:srgbClr val="000000"/>
                </a:solidFill>
                <a:latin typeface="Arial (Body)"/>
              </a:rPr>
              <a:t>1</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c </a:t>
            </a:r>
            <a:r xmlns:a="http://schemas.openxmlformats.org/drawingml/2006/main">
              <a:rPr lang="vi" sz="2000" kern="1200" dirty="0">
                <a:solidFill>
                  <a:srgbClr val="000000"/>
                </a:solidFill>
                <a:latin typeface="Arial (Body)"/>
              </a:rPr>
              <a:t>học con đường </a:t>
            </a:r>
            <a:r xmlns:a="http://schemas.openxmlformats.org/drawingml/2006/main">
              <a:rPr lang="vi" sz="2000" b="1" kern="1200" dirty="0">
                <a:solidFill>
                  <a:srgbClr val="000000"/>
                </a:solidFill>
                <a:latin typeface="Arial (Body)"/>
              </a:rPr>
              <a:t>A</a:t>
            </a:r>
            <a:r xmlns:a="http://schemas.openxmlformats.org/drawingml/2006/main">
              <a:rPr lang="vi" sz="100" b="1" kern="1200" dirty="0">
                <a:solidFill>
                  <a:srgbClr val="000000"/>
                </a:solidFill>
                <a:latin typeface="Arial (Body)"/>
              </a:rPr>
              <a:t> </a:t>
            </a:r>
            <a:r xmlns:a="http://schemas.openxmlformats.org/drawingml/2006/main">
              <a:rPr lang="vi" sz="2000" b="1" kern="1200" dirty="0">
                <a:solidFill>
                  <a:srgbClr val="000000"/>
                </a:solidFill>
                <a:latin typeface="Arial (Body)"/>
              </a:rPr>
              <a:t>S</a:t>
            </a:r>
            <a:r xmlns:a="http://schemas.openxmlformats.org/drawingml/2006/main">
              <a:rPr lang="vi" sz="100" b="1" kern="1200" dirty="0">
                <a:solidFill>
                  <a:srgbClr val="000000"/>
                </a:solidFill>
                <a:latin typeface="Arial (Body)"/>
              </a:rPr>
              <a:t> </a:t>
            </a:r>
            <a:r xmlns:a="http://schemas.openxmlformats.org/drawingml/2006/main">
              <a:rPr lang="vi" sz="2000" b="1" kern="1200" dirty="0" smtClean="0">
                <a:solidFill>
                  <a:srgbClr val="000000"/>
                </a:solidFill>
                <a:latin typeface="Arial (Body)"/>
              </a:rPr>
              <a:t>3, </a:t>
            </a:r>
            <a:r xmlns:a="http://schemas.openxmlformats.org/drawingml/2006/main">
              <a:rPr lang="vi" sz="2000" b="1" i="1" kern="1200" dirty="0" smtClean="0">
                <a:solidFill>
                  <a:srgbClr val="000000"/>
                </a:solidFill>
                <a:latin typeface="Arial (Body)"/>
              </a:rPr>
              <a:t>X</a:t>
            </a:r>
            <a:r xmlns:a="http://schemas.openxmlformats.org/drawingml/2006/main">
              <a:rPr lang="vi" sz="2000" b="1" kern="1200" dirty="0" smtClean="0">
                <a:solidFill>
                  <a:srgbClr val="000000"/>
                </a:solidFill>
                <a:latin typeface="Arial (Body)"/>
              </a:rPr>
              <a:t> </a:t>
            </a:r>
            <a:r xmlns:a="http://schemas.openxmlformats.org/drawingml/2006/main">
              <a:rPr lang="vi" sz="2000" kern="1200" dirty="0">
                <a:solidFill>
                  <a:srgbClr val="000000"/>
                </a:solidFill>
                <a:latin typeface="Arial (Body)"/>
              </a:rPr>
              <a:t>từ </a:t>
            </a:r>
            <a:r xmlns:a="http://schemas.openxmlformats.org/drawingml/2006/main">
              <a:rPr lang="vi" sz="2000" kern="1200" dirty="0" smtClean="0">
                <a:solidFill>
                  <a:srgbClr val="000000"/>
                </a:solidFill>
                <a:latin typeface="Arial (Body)"/>
              </a:rPr>
              <a:t>3a</a:t>
            </a:r>
          </a:p>
          <a:p>
            <a:pPr xmlns:a="http://schemas.openxmlformats.org/drawingml/2006/main" marL="255651" indent="-255651" eaLnBrk="0" fontAlgn="base" hangingPunct="0">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Dựa trên chính sách, </a:t>
            </a:r>
            <a:r xmlns:a="http://schemas.openxmlformats.org/drawingml/2006/main">
              <a:rPr lang="vi" sz="2000" kern="1200" dirty="0" smtClean="0">
                <a:solidFill>
                  <a:srgbClr val="000000"/>
                </a:solidFill>
                <a:latin typeface="Arial (Body)"/>
              </a:rPr>
              <a:t>A</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1 </a:t>
            </a:r>
            <a:r xmlns:a="http://schemas.openxmlformats.org/drawingml/2006/main">
              <a:rPr lang="vi" sz="2000" kern="1200" dirty="0">
                <a:solidFill>
                  <a:srgbClr val="000000"/>
                </a:solidFill>
                <a:latin typeface="Arial (Body)"/>
              </a:rPr>
              <a:t>bộ định tuyến cổng </a:t>
            </a:r>
            <a:r xmlns:a="http://schemas.openxmlformats.org/drawingml/2006/main">
              <a:rPr lang="vi" sz="2000" kern="1200" dirty="0" smtClean="0">
                <a:solidFill>
                  <a:srgbClr val="000000"/>
                </a:solidFill>
                <a:latin typeface="Arial (Body)"/>
              </a:rPr>
              <a:t>1</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c chọn </a:t>
            </a:r>
            <a:r xmlns:a="http://schemas.openxmlformats.org/drawingml/2006/main">
              <a:rPr lang="vi" sz="2000" kern="1200" dirty="0">
                <a:solidFill>
                  <a:srgbClr val="000000"/>
                </a:solidFill>
                <a:latin typeface="Arial (Body)"/>
              </a:rPr>
              <a:t>con đường </a:t>
            </a:r>
            <a:r xmlns:a="http://schemas.openxmlformats.org/drawingml/2006/main">
              <a:rPr lang="vi" sz="2000" b="1" kern="1200" dirty="0">
                <a:solidFill>
                  <a:srgbClr val="000000"/>
                </a:solidFill>
                <a:latin typeface="Arial (Body)"/>
              </a:rPr>
              <a:t>A</a:t>
            </a:r>
            <a:r xmlns:a="http://schemas.openxmlformats.org/drawingml/2006/main">
              <a:rPr lang="vi" sz="100" b="1" kern="1200" dirty="0">
                <a:solidFill>
                  <a:srgbClr val="000000"/>
                </a:solidFill>
                <a:latin typeface="Arial (Body)"/>
              </a:rPr>
              <a:t> </a:t>
            </a:r>
            <a:r xmlns:a="http://schemas.openxmlformats.org/drawingml/2006/main">
              <a:rPr lang="vi" sz="2000" b="1" kern="1200" dirty="0">
                <a:solidFill>
                  <a:srgbClr val="000000"/>
                </a:solidFill>
                <a:latin typeface="Arial (Body)"/>
              </a:rPr>
              <a:t>S</a:t>
            </a:r>
            <a:r xmlns:a="http://schemas.openxmlformats.org/drawingml/2006/main">
              <a:rPr lang="vi" sz="100" b="1" kern="1200" dirty="0">
                <a:solidFill>
                  <a:srgbClr val="000000"/>
                </a:solidFill>
                <a:latin typeface="Arial (Body)"/>
              </a:rPr>
              <a:t> </a:t>
            </a:r>
            <a:r xmlns:a="http://schemas.openxmlformats.org/drawingml/2006/main">
              <a:rPr lang="vi" sz="2000" b="1" kern="1200" dirty="0">
                <a:solidFill>
                  <a:srgbClr val="000000"/>
                </a:solidFill>
                <a:latin typeface="Arial (Body)"/>
              </a:rPr>
              <a:t>3 , </a:t>
            </a:r>
            <a:r xmlns:a="http://schemas.openxmlformats.org/drawingml/2006/main">
              <a:rPr lang="vi" sz="2000" b="1" kern="1200" dirty="0">
                <a:solidFill>
                  <a:srgbClr val="000000"/>
                </a:solidFill>
                <a:latin typeface="Arial (Body)"/>
              </a:rPr>
              <a:t>X </a:t>
            </a:r>
            <a:r xmlns:a="http://schemas.openxmlformats.org/drawingml/2006/main">
              <a:rPr lang="vi" sz="2000" b="1" i="1" kern="1200" dirty="0">
                <a:solidFill>
                  <a:srgbClr val="000000"/>
                </a:solidFill>
                <a:latin typeface="Arial (Body)"/>
              </a:rPr>
              <a:t>và </a:t>
            </a:r>
            <a:r xmlns:a="http://schemas.openxmlformats.org/drawingml/2006/main">
              <a:rPr lang="vi" sz="2000" b="1" kern="1200" dirty="0" smtClean="0">
                <a:solidFill>
                  <a:srgbClr val="000000"/>
                </a:solidFill>
                <a:latin typeface="Arial (Body)"/>
              </a:rPr>
              <a:t>quảng cáo </a:t>
            </a:r>
            <a:r xmlns:a="http://schemas.openxmlformats.org/drawingml/2006/main">
              <a:rPr lang="vi" sz="2000" b="1" kern="1200" dirty="0">
                <a:solidFill>
                  <a:srgbClr val="000000"/>
                </a:solidFill>
                <a:latin typeface="Arial (Body)"/>
              </a:rPr>
              <a:t>đường dẫn trong </a:t>
            </a:r>
            <a:r xmlns:a="http://schemas.openxmlformats.org/drawingml/2006/main">
              <a:rPr lang="vi" sz="2000" b="1" kern="1200" dirty="0" smtClean="0">
                <a:solidFill>
                  <a:srgbClr val="000000"/>
                </a:solidFill>
                <a:latin typeface="Arial (Body)"/>
              </a:rPr>
              <a:t>A</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S</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1 </a:t>
            </a:r>
            <a:r xmlns:a="http://schemas.openxmlformats.org/drawingml/2006/main">
              <a:rPr lang="vi" sz="2000" b="1" kern="1200" dirty="0">
                <a:solidFill>
                  <a:srgbClr val="000000"/>
                </a:solidFill>
                <a:latin typeface="Arial (Body)"/>
              </a:rPr>
              <a:t>qua </a:t>
            </a:r>
            <a:r xmlns:a="http://schemas.openxmlformats.org/drawingml/2006/main">
              <a:rPr lang="vi" sz="2000" b="1" kern="1200" dirty="0" smtClean="0">
                <a:solidFill>
                  <a:srgbClr val="000000"/>
                </a:solidFill>
                <a:latin typeface="Arial (Body)"/>
              </a:rPr>
              <a:t>tôi</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b</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g</a:t>
            </a:r>
            <a:r xmlns:a="http://schemas.openxmlformats.org/drawingml/2006/main">
              <a:rPr lang="vi" sz="100" b="1" kern="1200" dirty="0" smtClean="0">
                <a:solidFill>
                  <a:srgbClr val="000000"/>
                </a:solidFill>
                <a:latin typeface="Arial (Body)"/>
              </a:rPr>
              <a:t> </a:t>
            </a:r>
            <a:r xmlns:a="http://schemas.openxmlformats.org/drawingml/2006/main">
              <a:rPr lang="vi" sz="2000" b="1" kern="1200" dirty="0" smtClean="0">
                <a:solidFill>
                  <a:srgbClr val="000000"/>
                </a:solidFill>
                <a:latin typeface="Arial (Body)"/>
              </a:rPr>
              <a:t>P</a:t>
            </a:r>
            <a:endParaRPr xmlns:a="http://schemas.openxmlformats.org/drawingml/2006/main" lang="en-US" sz="2000" b="1" kern="1200" dirty="0">
              <a:solidFill>
                <a:srgbClr val="000000"/>
              </a:solidFill>
              <a:latin typeface="Arial (Body)"/>
            </a:endParaRPr>
          </a:p>
        </p:txBody>
      </p:sp>
    </p:spTree>
    <p:extLst>
      <p:ext uri="{BB962C8B-B14F-4D97-AF65-F5344CB8AC3E}">
        <p14:creationId xmlns:p14="http://schemas.microsoft.com/office/powerpoint/2010/main" val="168558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b</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g</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Tin nhắn P</a:t>
            </a:r>
            <a:endParaRPr xmlns:a="http://schemas.openxmlformats.org/drawingml/2006/main"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Tin nhắn P được </a:t>
            </a:r>
            <a:r xmlns:a="http://schemas.openxmlformats.org/drawingml/2006/main">
              <a:rPr lang="vi" sz="2400" dirty="0">
                <a:solidFill>
                  <a:srgbClr val="000000"/>
                </a:solidFill>
                <a:latin typeface="Arial (Body)"/>
              </a:rPr>
              <a:t>trao đổi giữa các đồng nghiệp qua </a:t>
            </a:r>
            <a:r xmlns:a="http://schemas.openxmlformats.org/drawingml/2006/main">
              <a:rPr lang="vi" sz="2400" dirty="0" smtClean="0">
                <a:solidFill>
                  <a:srgbClr val="000000"/>
                </a:solidFill>
                <a:latin typeface="Arial (Body)"/>
              </a:rPr>
              <a:t>T</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C</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kết nối P</a:t>
            </a:r>
            <a:endParaRPr xmlns:a="http://schemas.openxmlformats.org/drawingml/2006/main" lang="en-US" sz="24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Tin nhắn P </a:t>
            </a:r>
            <a:r xmlns:a="http://schemas.openxmlformats.org/drawingml/2006/main">
              <a:rPr lang="vi" sz="2400" dirty="0">
                <a:solidFill>
                  <a:srgbClr val="000000"/>
                </a:solidFill>
                <a:latin typeface="Arial (Body)"/>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smtClean="0">
                <a:solidFill>
                  <a:srgbClr val="000000"/>
                </a:solidFill>
                <a:latin typeface="Arial (Body)"/>
              </a:rPr>
              <a:t>Mở:</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mở </a:t>
            </a:r>
            <a:r xmlns:a="http://schemas.openxmlformats.org/drawingml/2006/main">
              <a:rPr lang="vi" sz="2400" dirty="0" smtClean="0">
                <a:solidFill>
                  <a:srgbClr val="000000"/>
                </a:solidFill>
                <a:latin typeface="Arial (Body)"/>
              </a:rPr>
              <a:t>T</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C</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Kết nối P </a:t>
            </a:r>
            <a:r xmlns:a="http://schemas.openxmlformats.org/drawingml/2006/main">
              <a:rPr lang="vi" sz="2400" dirty="0">
                <a:solidFill>
                  <a:srgbClr val="000000"/>
                </a:solidFill>
                <a:latin typeface="Arial (Body)"/>
              </a:rPr>
              <a:t>với điều khiển từ xa </a:t>
            </a:r>
            <a:r xmlns:a="http://schemas.openxmlformats.org/drawingml/2006/main">
              <a:rPr lang="vi" sz="24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 ngang hàng </a:t>
            </a:r>
            <a:r xmlns:a="http://schemas.openxmlformats.org/drawingml/2006/main">
              <a:rPr lang="vi" sz="2400" dirty="0">
                <a:solidFill>
                  <a:srgbClr val="000000"/>
                </a:solidFill>
                <a:latin typeface="Arial (Body)"/>
              </a:rPr>
              <a:t>và xác thực gửi </a:t>
            </a:r>
            <a:r xmlns:a="http://schemas.openxmlformats.org/drawingml/2006/main">
              <a:rPr lang="vi" sz="24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 ngang hàng</a:t>
            </a:r>
            <a:endParaRPr xmlns:a="http://schemas.openxmlformats.org/drawingml/2006/main" lang="en-US" sz="24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smtClean="0">
                <a:solidFill>
                  <a:srgbClr val="000000"/>
                </a:solidFill>
                <a:latin typeface="Arial (Body)"/>
              </a:rPr>
              <a:t>Cập nhật:</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quảng cáo đường dẫn mới (hoặc rút tiền cũ)</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smtClean="0">
                <a:solidFill>
                  <a:srgbClr val="000000"/>
                </a:solidFill>
                <a:latin typeface="Arial (Body)"/>
              </a:rPr>
              <a:t>Cố sống đi:</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duy trì kết nối khi không có </a:t>
            </a:r>
            <a:r xmlns:a="http://schemas.openxmlformats.org/drawingml/2006/main">
              <a:rPr lang="vi" sz="2400" b="1" dirty="0" smtClean="0">
                <a:solidFill>
                  <a:srgbClr val="000000"/>
                </a:solidFill>
                <a:latin typeface="Arial (Body)"/>
              </a:rPr>
              <a:t>Cập nhật </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cũng là </a:t>
            </a:r>
            <a:r xmlns:a="http://schemas.openxmlformats.org/drawingml/2006/main">
              <a:rPr lang="vi" sz="2400" dirty="0" smtClean="0">
                <a:solidFill>
                  <a:srgbClr val="000000"/>
                </a:solidFill>
                <a:latin typeface="Arial (Body)"/>
              </a:rPr>
              <a:t>một</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C</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K</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 </a:t>
            </a:r>
            <a:r xmlns:a="http://schemas.openxmlformats.org/drawingml/2006/main">
              <a:rPr lang="vi" sz="2400" b="1" dirty="0" smtClean="0">
                <a:solidFill>
                  <a:srgbClr val="000000"/>
                </a:solidFill>
                <a:latin typeface="Arial (Body)"/>
              </a:rPr>
              <a:t>Mở </a:t>
            </a:r>
            <a:r xmlns:a="http://schemas.openxmlformats.org/drawingml/2006/main">
              <a:rPr lang="vi" sz="2400" dirty="0" smtClean="0">
                <a:solidFill>
                  <a:srgbClr val="000000"/>
                </a:solidFill>
                <a:latin typeface="Arial (Body)"/>
              </a:rPr>
              <a:t>yêu cầu</a:t>
            </a:r>
            <a:endParaRPr xmlns:a="http://schemas.openxmlformats.org/drawingml/2006/main" lang="en-US" sz="24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smtClean="0">
                <a:solidFill>
                  <a:srgbClr val="000000"/>
                </a:solidFill>
                <a:latin typeface="Arial (Body)"/>
              </a:rPr>
              <a:t>thông báo </a:t>
            </a:r>
            <a:r xmlns:a="http://schemas.openxmlformats.org/drawingml/2006/main">
              <a:rPr lang="vi" sz="2400" b="1" dirty="0" smtClean="0">
                <a:solidFill>
                  <a:srgbClr val="000000"/>
                </a:solidFill>
                <a:latin typeface="Arial (Body)"/>
              </a:rPr>
              <a:t>:</a:t>
            </a: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báo cáo lỗi trong </a:t>
            </a:r>
            <a:r xmlns:a="http://schemas.openxmlformats.org/drawingml/2006/main">
              <a:rPr lang="vi" sz="2400" dirty="0" smtClean="0">
                <a:solidFill>
                  <a:srgbClr val="000000"/>
                </a:solidFill>
                <a:latin typeface="Arial (Body)"/>
              </a:rPr>
              <a:t>tin nhắn trước đó; </a:t>
            </a:r>
            <a:r xmlns:a="http://schemas.openxmlformats.org/drawingml/2006/main">
              <a:rPr lang="vi" sz="2400" dirty="0">
                <a:solidFill>
                  <a:srgbClr val="000000"/>
                </a:solidFill>
                <a:latin typeface="Arial (Body)"/>
              </a:rPr>
              <a:t>cũng được sử dụng để đóng kết nối</a:t>
            </a:r>
          </a:p>
        </p:txBody>
      </p:sp>
    </p:spTree>
    <p:extLst>
      <p:ext uri="{BB962C8B-B14F-4D97-AF65-F5344CB8AC3E}">
        <p14:creationId xmlns:p14="http://schemas.microsoft.com/office/powerpoint/2010/main" val="1543967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080760" cy="1097279"/>
          </a:xfrm>
        </p:spPr>
        <p:txBody>
          <a:bodyPr/>
          <a:lstStyle/>
          <a:p>
            <a:r xmlns:a="http://schemas.openxmlformats.org/drawingml/2006/main">
              <a:rPr lang="vi" dirty="0" smtClean="0">
                <a:latin typeface="Times New Roman" panose="02020603050405020304" pitchFamily="18" charset="0"/>
              </a:rPr>
              <a:t>b</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g</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P </a:t>
            </a:r>
            <a:r xmlns:a="http://schemas.openxmlformats.org/drawingml/2006/main">
              <a:rPr lang="vi" dirty="0">
                <a:latin typeface="Times New Roman" panose="02020603050405020304" pitchFamily="18" charset="0"/>
              </a:rPr>
              <a:t>, </a:t>
            </a:r>
            <a:r xmlns:a="http://schemas.openxmlformats.org/drawingml/2006/main">
              <a:rPr lang="vi" dirty="0" smtClean="0">
                <a:latin typeface="Times New Roman" panose="02020603050405020304" pitchFamily="18" charset="0"/>
              </a:rPr>
              <a:t>Ô</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S</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P</a:t>
            </a:r>
            <a:r xmlns:a="http://schemas.openxmlformats.org/drawingml/2006/main">
              <a:rPr lang="vi" sz="100" dirty="0" smtClean="0">
                <a:latin typeface="Times New Roman" panose="02020603050405020304" pitchFamily="18" charset="0"/>
              </a:rPr>
              <a:t> </a:t>
            </a:r>
            <a:r xmlns:a="http://schemas.openxmlformats.org/drawingml/2006/main">
              <a:rPr lang="vi" dirty="0" smtClean="0">
                <a:latin typeface="Times New Roman" panose="02020603050405020304" pitchFamily="18" charset="0"/>
              </a:rPr>
              <a:t>F </a:t>
            </a:r>
            <a:r xmlns:a="http://schemas.openxmlformats.org/drawingml/2006/main">
              <a:rPr lang="vi" dirty="0">
                <a:latin typeface="Times New Roman" panose="02020603050405020304" pitchFamily="18" charset="0"/>
              </a:rPr>
              <a:t>, Mục nhập bảng chuyển tiếp </a:t>
            </a:r>
            <a:r xmlns:a="http://schemas.openxmlformats.org/drawingml/2006/main">
              <a:rPr lang="vi" sz="2000" b="0" dirty="0">
                <a:latin typeface="Times New Roman" panose="02020603050405020304" pitchFamily="18" charset="0"/>
              </a:rPr>
              <a:t>(1 trên 2)</a:t>
            </a:r>
            <a:endParaRPr xmlns:a="http://schemas.openxmlformats.org/drawingml/2006/main" lang="en-US" dirty="0"/>
          </a:p>
        </p:txBody>
      </p:sp>
      <p:sp>
        <p:nvSpPr>
          <p:cNvPr id="3" name="Text Placeholder 2"/>
          <p:cNvSpPr>
            <a:spLocks noGrp="1"/>
          </p:cNvSpPr>
          <p:nvPr>
            <p:ph type="body" idx="1"/>
          </p:nvPr>
        </p:nvSpPr>
        <p:spPr>
          <a:xfrm>
            <a:off x="457200" y="1600201"/>
            <a:ext cx="8229600" cy="429294"/>
          </a:xfrm>
        </p:spPr>
        <p:txBody>
          <a:bodyPr/>
          <a:lstStyle/>
          <a:p>
            <a:pPr xmlns:a="http://schemas.openxmlformats.org/drawingml/2006/main" marL="0" indent="0">
              <a:buNone/>
            </a:pPr>
            <a:r xmlns:a="http://schemas.openxmlformats.org/drawingml/2006/main">
              <a:rPr lang="vi" sz="2000" b="1" kern="1200" dirty="0">
                <a:solidFill>
                  <a:srgbClr val="000000"/>
                </a:solidFill>
                <a:latin typeface="Arial (Body)"/>
              </a:rPr>
              <a:t>Q: làm cách nào để bộ định tuyến đặt mục nhập bảng chuyển tiếp thành tiền tố ở xa </a:t>
            </a:r>
            <a:r xmlns:a="http://schemas.openxmlformats.org/drawingml/2006/main">
              <a:rPr lang="vi" sz="2000" b="1" kern="1200" dirty="0" smtClean="0">
                <a:solidFill>
                  <a:srgbClr val="000000"/>
                </a:solidFill>
                <a:latin typeface="Arial (Body)"/>
              </a:rPr>
              <a:t>?</a:t>
            </a:r>
          </a:p>
        </p:txBody>
      </p:sp>
      <p:pic>
        <p:nvPicPr>
          <p:cNvPr id="5" name="Picture 4" descr="There are 3 connected groups of physically linked routers per group. Routers are arranged in a diamond shape. Most routers are linked with all other routers in the group. From right to left the groups are, A S 3, A S 2, A S 1. A S 3. From top clockwise, 3 b, 3 c, 3 d, 3 a. 3 b and 3 d do not link. 3 d and 3 c do not link. 3 d links to router X. 3 a points to A S 2, right router 2 c, A S 3, X. 3 a also points to A S 1 right router, 1 c, A S 3, X. A S 2. From top clockwise, 2 b, 2 c, 2 d, 2 a. 2 b and 2 a do not link. 2 a and 2 c do not link. 2 a points to A S 1, right router 1 c, A S 2, A S 3, X. A S 1. From top clockwise, 1 b, 1 c, 1 d, 1 a. 1 c points to all other 3 routers. Local link interfaces a 1 a and 1 d. 1 d has a table of 1 row and 2 columns, destination and interface. Destination, X. Interfac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371" y="2214047"/>
            <a:ext cx="3851259" cy="2523921"/>
          </a:xfrm>
          <a:prstGeom prst="rect">
            <a:avLst/>
          </a:prstGeom>
        </p:spPr>
      </p:pic>
      <p:sp>
        <p:nvSpPr>
          <p:cNvPr id="4" name="Text Placeholder 3"/>
          <p:cNvSpPr>
            <a:spLocks noGrp="1"/>
          </p:cNvSpPr>
          <p:nvPr>
            <p:ph type="body" idx="2"/>
          </p:nvPr>
        </p:nvSpPr>
        <p:spPr>
          <a:xfrm>
            <a:off x="457200" y="4922520"/>
            <a:ext cx="8229600" cy="1401763"/>
          </a:xfrm>
        </p:spPr>
        <p:txBody>
          <a:bodyPr/>
          <a:lstStyle/>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dirty="0">
                <a:solidFill>
                  <a:srgbClr val="000000"/>
                </a:solidFill>
                <a:latin typeface="Arial (Body)"/>
              </a:rPr>
              <a:t>nhớ lại: 1a, 1b, 1c tìm hiểu về đích X qua </a:t>
            </a:r>
            <a:r xmlns:a="http://schemas.openxmlformats.org/drawingml/2006/main">
              <a:rPr lang="vi" sz="2000" dirty="0" smtClean="0">
                <a:solidFill>
                  <a:srgbClr val="000000"/>
                </a:solidFill>
                <a:latin typeface="Arial (Body)"/>
              </a:rPr>
              <a:t>i</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000" dirty="0" smtClean="0">
                <a:solidFill>
                  <a:srgbClr val="000000"/>
                </a:solidFill>
                <a:latin typeface="Arial (Body)"/>
              </a:rPr>
              <a:t>P </a:t>
            </a:r>
            <a:r xmlns:a="http://schemas.openxmlformats.org/drawingml/2006/main">
              <a:rPr lang="vi" sz="2000" dirty="0">
                <a:solidFill>
                  <a:srgbClr val="000000"/>
                </a:solidFill>
                <a:latin typeface="Arial (Body)"/>
              </a:rPr>
              <a:t>từ 1c: “đường dẫn đến X đi qua 1c”</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1d: </a:t>
            </a:r>
            <a:r xmlns:a="http://schemas.openxmlformats.org/drawingml/2006/main">
              <a:rPr lang="vi" sz="2000" kern="1200" dirty="0" smtClean="0">
                <a:solidFill>
                  <a:srgbClr val="000000"/>
                </a:solidFill>
                <a:latin typeface="Arial (Body)"/>
              </a:rPr>
              <a:t>Ô</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S</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P</a:t>
            </a:r>
            <a:r xmlns:a="http://schemas.openxmlformats.org/drawingml/2006/main">
              <a:rPr lang="vi" sz="100" kern="1200" dirty="0" smtClean="0">
                <a:solidFill>
                  <a:srgbClr val="000000"/>
                </a:solidFill>
                <a:latin typeface="Arial (Body)"/>
              </a:rPr>
              <a:t> </a:t>
            </a:r>
            <a:r xmlns:a="http://schemas.openxmlformats.org/drawingml/2006/main">
              <a:rPr lang="vi" sz="2000" kern="1200" dirty="0" smtClean="0">
                <a:solidFill>
                  <a:srgbClr val="000000"/>
                </a:solidFill>
                <a:latin typeface="Arial (Body)"/>
              </a:rPr>
              <a:t>F </a:t>
            </a:r>
            <a:r xmlns:a="http://schemas.openxmlformats.org/drawingml/2006/main">
              <a:rPr lang="vi" sz="2000" kern="1200" dirty="0">
                <a:solidFill>
                  <a:srgbClr val="000000"/>
                </a:solidFill>
                <a:latin typeface="Arial (Body)"/>
              </a:rPr>
              <a:t>định tuyến nội miền: để đến 1c, chuyển tiếp qua giao diện cục bộ đi </a:t>
            </a:r>
            <a:r xmlns:a="http://schemas.openxmlformats.org/drawingml/2006/main">
              <a:rPr lang="vi" sz="2000" kern="1200" dirty="0" smtClean="0">
                <a:solidFill>
                  <a:srgbClr val="000000"/>
                </a:solidFill>
                <a:latin typeface="Arial (Body)"/>
              </a:rPr>
              <a:t>1</a:t>
            </a:r>
            <a:endParaRPr xmlns:a="http://schemas.openxmlformats.org/drawingml/2006/main" lang="en-US" sz="2000" dirty="0">
              <a:solidFill>
                <a:srgbClr val="000000"/>
              </a:solidFill>
              <a:latin typeface="Arial (Body)"/>
            </a:endParaRPr>
          </a:p>
        </p:txBody>
      </p:sp>
    </p:spTree>
    <p:extLst>
      <p:ext uri="{BB962C8B-B14F-4D97-AF65-F5344CB8AC3E}">
        <p14:creationId xmlns:p14="http://schemas.microsoft.com/office/powerpoint/2010/main" val="120675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rPr>
              <a:t>Mặt phẳng điều khiển trên mỗi bộ định tuyến</a:t>
            </a:r>
            <a:endParaRPr xmlns:a="http://schemas.openxmlformats.org/drawingml/2006/main"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1"/>
            <a:ext cx="8031192"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rPr>
              <a:t>Các thành phần thuật toán định tuyến riêng lẻ </a:t>
            </a:r>
            <a:r xmlns:a="http://schemas.openxmlformats.org/drawingml/2006/main">
              <a:rPr lang="vi" sz="2400" b="1" kern="1200" dirty="0">
                <a:solidFill>
                  <a:srgbClr val="000000"/>
                </a:solidFill>
                <a:latin typeface="Arial (Body)"/>
              </a:rPr>
              <a:t>trong mỗi và mọi bộ định tuyến </a:t>
            </a:r>
            <a:r xmlns:a="http://schemas.openxmlformats.org/drawingml/2006/main">
              <a:rPr lang="vi" sz="2400" kern="1200" dirty="0">
                <a:solidFill>
                  <a:srgbClr val="000000"/>
                </a:solidFill>
                <a:latin typeface="Arial (Body)"/>
              </a:rPr>
              <a:t>tương tác với nhau trong mặt phẳng điều khiển để tính toán các bảng chuyển tiếp</a:t>
            </a:r>
          </a:p>
        </p:txBody>
      </p:sp>
      <p:pic>
        <p:nvPicPr>
          <p:cNvPr id="5" name="Picture 4" descr="A diagram divides 5 linked routers into 2 parts, above and below. Above is the control pane. Inside the router is a routing algorithm. Below is the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588" y="2968758"/>
            <a:ext cx="5142823" cy="3271815"/>
          </a:xfrm>
          <a:prstGeom prst="rect">
            <a:avLst/>
          </a:prstGeom>
        </p:spPr>
      </p:pic>
    </p:spTree>
    <p:extLst>
      <p:ext uri="{BB962C8B-B14F-4D97-AF65-F5344CB8AC3E}">
        <p14:creationId xmlns:p14="http://schemas.microsoft.com/office/powerpoint/2010/main" val="5670797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a:spLocks noGrp="1"/>
          </p:cNvSpPr>
          <p:nvPr>
            <p:ph type="title"/>
          </p:nvPr>
        </p:nvSpPr>
        <p:spPr>
          <a:xfrm>
            <a:off x="457200" y="81574"/>
            <a:ext cx="6355080" cy="1231076"/>
          </a:xfrm>
        </p:spPr>
        <p:txBody>
          <a:bodyPr wrap="square" tIns="91425" anchor="b">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 O</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S</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F, Mục nhập bảng chuyển tiếp </a:t>
            </a:r>
            <a:r xmlns:a="http://schemas.openxmlformats.org/drawingml/2006/main">
              <a:rPr lang="vi" sz="2000" b="0" dirty="0" smtClean="0">
                <a:latin typeface="Times New Roman" panose="02020603050405020304" pitchFamily="18" charset="0"/>
                <a:cs typeface="+mj-cs"/>
              </a:rPr>
              <a:t>(2 trên 2)</a:t>
            </a:r>
            <a:endParaRPr xmlns:a="http://schemas.openxmlformats.org/drawingml/2006/main" lang="en-US" sz="2000" b="0"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49241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b="1" kern="1200" dirty="0">
                <a:solidFill>
                  <a:srgbClr val="000000"/>
                </a:solidFill>
                <a:latin typeface="Arial (Body)"/>
              </a:rPr>
              <a:t>Hỏi: làm cách nào để bộ định tuyến đặt mục nhập bảng chuyển tiếp thành </a:t>
            </a:r>
            <a:r xmlns:a="http://schemas.openxmlformats.org/drawingml/2006/main">
              <a:rPr lang="vi" sz="2000" b="1" kern="1200" dirty="0" smtClean="0">
                <a:solidFill>
                  <a:srgbClr val="000000"/>
                </a:solidFill>
                <a:latin typeface="Arial (Body)"/>
              </a:rPr>
              <a:t>tiền tố ở xa</a:t>
            </a:r>
          </a:p>
        </p:txBody>
      </p:sp>
      <p:sp>
        <p:nvSpPr>
          <p:cNvPr id="2" name="Text Placeholder 1"/>
          <p:cNvSpPr>
            <a:spLocks noGrp="1"/>
          </p:cNvSpPr>
          <p:nvPr>
            <p:ph type="body" idx="2"/>
          </p:nvPr>
        </p:nvSpPr>
        <p:spPr>
          <a:xfrm>
            <a:off x="457201" y="2194560"/>
            <a:ext cx="3337560" cy="4023360"/>
          </a:xfrm>
        </p:spPr>
        <p:txBody>
          <a:bodyPr/>
          <a:lstStyle/>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dirty="0">
                <a:solidFill>
                  <a:srgbClr val="000000"/>
                </a:solidFill>
                <a:latin typeface="Arial (Body)"/>
              </a:rPr>
              <a:t>nhớ lại: 1a, 1b, 1c tìm hiểu về đích X qua i</a:t>
            </a:r>
            <a:r xmlns:a="http://schemas.openxmlformats.org/drawingml/2006/main">
              <a:rPr lang="vi" sz="100" dirty="0">
                <a:solidFill>
                  <a:srgbClr val="000000"/>
                </a:solidFill>
                <a:latin typeface="Arial (Body)"/>
              </a:rPr>
              <a:t> </a:t>
            </a:r>
            <a:r xmlns:a="http://schemas.openxmlformats.org/drawingml/2006/main">
              <a:rPr lang="vi" sz="2000" dirty="0">
                <a:solidFill>
                  <a:srgbClr val="000000"/>
                </a:solidFill>
                <a:latin typeface="Arial (Body)"/>
              </a:rPr>
              <a:t>b</a:t>
            </a:r>
            <a:r xmlns:a="http://schemas.openxmlformats.org/drawingml/2006/main">
              <a:rPr lang="vi" sz="100" dirty="0">
                <a:solidFill>
                  <a:srgbClr val="000000"/>
                </a:solidFill>
                <a:latin typeface="Arial (Body)"/>
              </a:rPr>
              <a:t> </a:t>
            </a:r>
            <a:r xmlns:a="http://schemas.openxmlformats.org/drawingml/2006/main">
              <a:rPr lang="vi" sz="2000" dirty="0">
                <a:solidFill>
                  <a:srgbClr val="000000"/>
                </a:solidFill>
                <a:latin typeface="Arial (Body)"/>
              </a:rPr>
              <a:t>g</a:t>
            </a:r>
            <a:r xmlns:a="http://schemas.openxmlformats.org/drawingml/2006/main">
              <a:rPr lang="vi" sz="100" dirty="0">
                <a:solidFill>
                  <a:srgbClr val="000000"/>
                </a:solidFill>
                <a:latin typeface="Arial (Body)"/>
              </a:rPr>
              <a:t> </a:t>
            </a:r>
            <a:r xmlns:a="http://schemas.openxmlformats.org/drawingml/2006/main">
              <a:rPr lang="vi" sz="2000" dirty="0">
                <a:solidFill>
                  <a:srgbClr val="000000"/>
                </a:solidFill>
                <a:latin typeface="Arial (Body)"/>
              </a:rPr>
              <a:t>P từ 1c: “đường dẫn đến X đi qua 1c”</a:t>
            </a:r>
          </a:p>
          <a:p>
            <a:pPr xmlns:a="http://schemas.openxmlformats.org/drawingml/2006/main" marL="255651" indent="-255651" eaLnBrk="0" fontAlgn="base" hangingPunct="0">
              <a:spcBef>
                <a:spcPts val="600"/>
              </a:spcBef>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1d: Ô</a:t>
            </a:r>
            <a:r xmlns:a="http://schemas.openxmlformats.org/drawingml/2006/main">
              <a:rPr lang="vi" sz="100" kern="1200" dirty="0">
                <a:solidFill>
                  <a:srgbClr val="000000"/>
                </a:solidFill>
                <a:latin typeface="Arial (Body)"/>
              </a:rPr>
              <a:t> </a:t>
            </a:r>
            <a:r xmlns:a="http://schemas.openxmlformats.org/drawingml/2006/main">
              <a:rPr lang="vi" sz="2000" kern="1200" dirty="0">
                <a:solidFill>
                  <a:srgbClr val="000000"/>
                </a:solidFill>
                <a:latin typeface="Arial (Body)"/>
              </a:rPr>
              <a:t>S</a:t>
            </a:r>
            <a:r xmlns:a="http://schemas.openxmlformats.org/drawingml/2006/main">
              <a:rPr lang="vi" sz="100" kern="1200" dirty="0">
                <a:solidFill>
                  <a:srgbClr val="000000"/>
                </a:solidFill>
                <a:latin typeface="Arial (Body)"/>
              </a:rPr>
              <a:t> </a:t>
            </a:r>
            <a:r xmlns:a="http://schemas.openxmlformats.org/drawingml/2006/main">
              <a:rPr lang="vi" sz="2000" kern="1200" dirty="0">
                <a:solidFill>
                  <a:srgbClr val="000000"/>
                </a:solidFill>
                <a:latin typeface="Arial (Body)"/>
              </a:rPr>
              <a:t>P</a:t>
            </a:r>
            <a:r xmlns:a="http://schemas.openxmlformats.org/drawingml/2006/main">
              <a:rPr lang="vi" sz="100" kern="1200" dirty="0">
                <a:solidFill>
                  <a:srgbClr val="000000"/>
                </a:solidFill>
                <a:latin typeface="Arial (Body)"/>
              </a:rPr>
              <a:t> </a:t>
            </a:r>
            <a:r xmlns:a="http://schemas.openxmlformats.org/drawingml/2006/main">
              <a:rPr lang="vi" sz="2000" kern="1200" dirty="0">
                <a:solidFill>
                  <a:srgbClr val="000000"/>
                </a:solidFill>
                <a:latin typeface="Arial (Body)"/>
              </a:rPr>
              <a:t>F định tuyến nội miền: để đến 1c, chuyển tiếp qua giao diện cục bộ đi 1</a:t>
            </a:r>
          </a:p>
          <a:p>
            <a:pPr xmlns:a="http://schemas.openxmlformats.org/drawingml/2006/main" marL="255651" lvl="0" indent="-255651" eaLnBrk="0" fontAlgn="base" hangingPunct="0">
              <a:spcBef>
                <a:spcPts val="600"/>
              </a:spcBef>
              <a:spcAft>
                <a:spcPct val="0"/>
              </a:spcAft>
              <a:buFont typeface="Arial" panose="020B0604020202020204" pitchFamily="34" charset="0"/>
              <a:buChar char="•"/>
            </a:pPr>
            <a:r xmlns:a="http://schemas.openxmlformats.org/drawingml/2006/main">
              <a:rPr lang="vi" sz="2000" kern="1200" dirty="0">
                <a:solidFill>
                  <a:srgbClr val="000000"/>
                </a:solidFill>
                <a:latin typeface="Arial (Body)"/>
              </a:rPr>
              <a:t>1a: Ô</a:t>
            </a:r>
            <a:r xmlns:a="http://schemas.openxmlformats.org/drawingml/2006/main">
              <a:rPr lang="vi" sz="100" kern="1200" dirty="0">
                <a:solidFill>
                  <a:srgbClr val="000000"/>
                </a:solidFill>
                <a:latin typeface="Arial (Body)"/>
              </a:rPr>
              <a:t> </a:t>
            </a:r>
            <a:r xmlns:a="http://schemas.openxmlformats.org/drawingml/2006/main">
              <a:rPr lang="vi" sz="2000" kern="1200" dirty="0">
                <a:solidFill>
                  <a:srgbClr val="000000"/>
                </a:solidFill>
                <a:latin typeface="Arial (Body)"/>
              </a:rPr>
              <a:t>S</a:t>
            </a:r>
            <a:r xmlns:a="http://schemas.openxmlformats.org/drawingml/2006/main">
              <a:rPr lang="vi" sz="100" kern="1200" dirty="0">
                <a:solidFill>
                  <a:srgbClr val="000000"/>
                </a:solidFill>
                <a:latin typeface="Arial (Body)"/>
              </a:rPr>
              <a:t> </a:t>
            </a:r>
            <a:r xmlns:a="http://schemas.openxmlformats.org/drawingml/2006/main">
              <a:rPr lang="vi" sz="2000" kern="1200" dirty="0">
                <a:solidFill>
                  <a:srgbClr val="000000"/>
                </a:solidFill>
                <a:latin typeface="Arial (Body)"/>
              </a:rPr>
              <a:t>P</a:t>
            </a:r>
            <a:r xmlns:a="http://schemas.openxmlformats.org/drawingml/2006/main">
              <a:rPr lang="vi" sz="100" kern="1200" dirty="0">
                <a:solidFill>
                  <a:srgbClr val="000000"/>
                </a:solidFill>
                <a:latin typeface="Arial (Body)"/>
              </a:rPr>
              <a:t> </a:t>
            </a:r>
            <a:r xmlns:a="http://schemas.openxmlformats.org/drawingml/2006/main">
              <a:rPr lang="vi" sz="2000" kern="1200" dirty="0">
                <a:solidFill>
                  <a:srgbClr val="000000"/>
                </a:solidFill>
                <a:latin typeface="Arial (Body)"/>
              </a:rPr>
              <a:t>F định tuyến nội miền: để đến 1c, chuyển tiếp qua giao diện cục bộ đi </a:t>
            </a:r>
            <a:r xmlns:a="http://schemas.openxmlformats.org/drawingml/2006/main">
              <a:rPr lang="vi" sz="2000" kern="1200" dirty="0" smtClean="0">
                <a:solidFill>
                  <a:srgbClr val="000000"/>
                </a:solidFill>
                <a:latin typeface="Arial (Body)"/>
              </a:rPr>
              <a:t>2</a:t>
            </a:r>
            <a:endParaRPr xmlns:a="http://schemas.openxmlformats.org/drawingml/2006/main" lang="en-US" sz="2000" kern="1200" dirty="0">
              <a:solidFill>
                <a:srgbClr val="000000"/>
              </a:solidFill>
              <a:latin typeface="Arial (Body)"/>
            </a:endParaRPr>
          </a:p>
        </p:txBody>
      </p:sp>
      <p:pic>
        <p:nvPicPr>
          <p:cNvPr id="14" name="Picture 13" descr="There are 3 connected groups of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3 a also links to A S 1 right router, 1 c. A S 2. From top clockwise, 2 b, 2 c, 2 d, 2 a. 2 b and 2 a do not link. 2 a and 2 c do not link. 2 a links to A S 1, right router 1 c. A S 1. From top clockwise, 1 b, 1 c, 1 d, 1 a. 1 a points to 1 d, 2. 1 d has a table of 1 row and 2 columns, destination and interface. Destination, X. Interfac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743" y="2722141"/>
            <a:ext cx="4513166" cy="2523921"/>
          </a:xfrm>
          <a:prstGeom prst="rect">
            <a:avLst/>
          </a:prstGeom>
        </p:spPr>
      </p:pic>
    </p:spTree>
    <p:extLst>
      <p:ext uri="{BB962C8B-B14F-4D97-AF65-F5344CB8AC3E}">
        <p14:creationId xmlns:p14="http://schemas.microsoft.com/office/powerpoint/2010/main" val="28176983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Lựa chọn tuyến đường P</a:t>
            </a:r>
            <a:endParaRPr xmlns:a="http://schemas.openxmlformats.org/drawingml/2006/main" lang="en-US" dirty="0">
              <a:latin typeface="Times New Roman" panose="02020603050405020304" pitchFamily="18" charset="0"/>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bộ định tuyến có thể tìm hiểu về nhiều tuyến đường đến đích </a:t>
            </a:r>
            <a:r xmlns:a="http://schemas.openxmlformats.org/drawingml/2006/main">
              <a:rPr lang="vi" sz="2400" dirty="0" smtClean="0">
                <a:solidFill>
                  <a:srgbClr val="000000"/>
                </a:solidFill>
                <a:latin typeface="Arial (Body)"/>
                <a:cs typeface="+mn-cs"/>
              </a:rPr>
              <a:t>A</a:t>
            </a:r>
            <a:r xmlns:a="http://schemas.openxmlformats.org/drawingml/2006/main">
              <a:rPr lang="vi" sz="100" dirty="0" smtClean="0">
                <a:solidFill>
                  <a:srgbClr val="000000"/>
                </a:solidFill>
                <a:latin typeface="Arial (Body)"/>
                <a:cs typeface="+mn-cs"/>
              </a:rPr>
              <a:t> </a:t>
            </a:r>
            <a:r xmlns:a="http://schemas.openxmlformats.org/drawingml/2006/main">
              <a:rPr lang="vi" sz="2400" dirty="0" smtClean="0">
                <a:solidFill>
                  <a:srgbClr val="000000"/>
                </a:solidFill>
                <a:latin typeface="Arial (Body)"/>
                <a:cs typeface="+mn-cs"/>
              </a:rPr>
              <a:t>S, </a:t>
            </a:r>
            <a:r xmlns:a="http://schemas.openxmlformats.org/drawingml/2006/main">
              <a:rPr lang="vi" sz="2400" dirty="0">
                <a:solidFill>
                  <a:srgbClr val="000000"/>
                </a:solidFill>
                <a:latin typeface="Arial (Body)"/>
                <a:cs typeface="+mn-cs"/>
              </a:rPr>
              <a:t>chọn tuyến đường dựa trên </a:t>
            </a:r>
            <a:r xmlns:a="http://schemas.openxmlformats.org/drawingml/2006/main">
              <a:rPr lang="vi" sz="2400" dirty="0" smtClean="0">
                <a:solidFill>
                  <a:srgbClr val="000000"/>
                </a:solidFill>
                <a:latin typeface="Arial (Body)"/>
                <a:cs typeface="+mn-cs"/>
              </a:rPr>
              <a:t>:</a:t>
            </a:r>
            <a:endParaRPr xmlns:a="http://schemas.openxmlformats.org/drawingml/2006/main" lang="en-US" sz="2400" dirty="0">
              <a:solidFill>
                <a:srgbClr val="000000"/>
              </a:solidFill>
              <a:latin typeface="Arial (Body)"/>
              <a:cs typeface="+mn-cs"/>
            </a:endParaRPr>
          </a:p>
        </p:txBody>
      </p:sp>
      <p:sp>
        <p:nvSpPr>
          <p:cNvPr id="4" name="Text Placeholder 3"/>
          <p:cNvSpPr>
            <a:spLocks noGrp="1"/>
          </p:cNvSpPr>
          <p:nvPr>
            <p:ph type="body" idx="2"/>
          </p:nvPr>
        </p:nvSpPr>
        <p:spPr>
          <a:xfrm>
            <a:off x="457200" y="2499360"/>
            <a:ext cx="8229600" cy="2163763"/>
          </a:xfrm>
        </p:spPr>
        <p:txBody>
          <a:bodyPr/>
          <a:lstStyle/>
          <a:p>
            <a:pPr xmlns:a="http://schemas.openxmlformats.org/drawingml/2006/main" marL="741553" lvl="1" indent="-428371" eaLnBrk="0" fontAlgn="base" hangingPunct="0">
              <a:spcAft>
                <a:spcPct val="0"/>
              </a:spcAft>
              <a:buSzPts val="2400"/>
              <a:buFont typeface="ZapfDingbats" charset="0"/>
              <a:buAutoNum type="arabicPeriod"/>
              <a:defRPr/>
            </a:pPr>
            <a:r xmlns:a="http://schemas.openxmlformats.org/drawingml/2006/main">
              <a:rPr lang="vi" sz="2400" dirty="0">
                <a:solidFill>
                  <a:srgbClr val="000000"/>
                </a:solidFill>
                <a:latin typeface="Arial (Body)"/>
              </a:rPr>
              <a:t>thuộc tính giá trị sở thích cục bộ: quyết định chính sách</a:t>
            </a:r>
          </a:p>
          <a:p>
            <a:pPr xmlns:a="http://schemas.openxmlformats.org/drawingml/2006/main" marL="741553" lvl="1" indent="-428371" eaLnBrk="0" fontAlgn="base" hangingPunct="0">
              <a:spcAft>
                <a:spcPct val="0"/>
              </a:spcAft>
              <a:buSzPts val="2400"/>
              <a:buFont typeface="ZapfDingbats" charset="0"/>
              <a:buAutoNum type="arabicPeriod"/>
              <a:defRPr/>
            </a:pPr>
            <a:r xmlns:a="http://schemas.openxmlformats.org/drawingml/2006/main">
              <a:rPr lang="vi" sz="2400" dirty="0">
                <a:solidFill>
                  <a:srgbClr val="000000"/>
                </a:solidFill>
                <a:latin typeface="Arial (Body)"/>
              </a:rPr>
              <a:t>ngắn </a:t>
            </a:r>
            <a:r xmlns:a="http://schemas.openxmlformats.org/drawingml/2006/main">
              <a:rPr lang="vi" sz="2400" dirty="0">
                <a:solidFill>
                  <a:srgbClr val="000000"/>
                </a:solidFill>
                <a:latin typeface="Arial (Body)"/>
              </a:rPr>
              <a:t>nhất</a:t>
            </a:r>
            <a:r xmlns:a="http://schemas.openxmlformats.org/drawingml/2006/main">
              <a:rPr lang="vi" sz="100" dirty="0">
                <a:solidFill>
                  <a:srgbClr val="000000"/>
                </a:solidFill>
                <a:latin typeface="Arial (Body)"/>
              </a:rPr>
              <a:t> </a:t>
            </a:r>
            <a:r xmlns:a="http://schemas.openxmlformats.org/drawingml/2006/main">
              <a:rPr lang="vi" sz="2400" dirty="0">
                <a:solidFill>
                  <a:srgbClr val="000000"/>
                </a:solidFill>
                <a:latin typeface="Arial (Body)"/>
              </a:rPr>
              <a:t>S</a:t>
            </a:r>
            <a:r xmlns:a="http://schemas.openxmlformats.org/drawingml/2006/main">
              <a:rPr lang="vi" sz="100" dirty="0">
                <a:solidFill>
                  <a:srgbClr val="000000"/>
                </a:solidFill>
                <a:latin typeface="Arial (Body)"/>
              </a:rPr>
              <a:t> </a:t>
            </a:r>
            <a:r xmlns:a="http://schemas.openxmlformats.org/drawingml/2006/main">
              <a:rPr lang="vi" sz="2400" dirty="0">
                <a:solidFill>
                  <a:srgbClr val="000000"/>
                </a:solidFill>
                <a:latin typeface="Arial (Body)"/>
              </a:rPr>
              <a:t>-</a:t>
            </a:r>
            <a:r xmlns:a="http://schemas.openxmlformats.org/drawingml/2006/main">
              <a:rPr lang="vi" sz="100" dirty="0">
                <a:solidFill>
                  <a:srgbClr val="000000"/>
                </a:solidFill>
                <a:latin typeface="Arial (Body)"/>
              </a:rPr>
              <a:t> </a:t>
            </a:r>
            <a:r xmlns:a="http://schemas.openxmlformats.org/drawingml/2006/main">
              <a:rPr lang="vi" sz="2400" dirty="0">
                <a:solidFill>
                  <a:srgbClr val="000000"/>
                </a:solidFill>
                <a:latin typeface="Arial (Body)"/>
              </a:rPr>
              <a:t>CON ĐƯỜNG</a:t>
            </a:r>
            <a:endParaRPr xmlns:a="http://schemas.openxmlformats.org/drawingml/2006/main" lang="en-US" sz="2400" dirty="0">
              <a:solidFill>
                <a:srgbClr val="000000"/>
              </a:solidFill>
              <a:latin typeface="Arial (Body)"/>
            </a:endParaRPr>
          </a:p>
          <a:p>
            <a:pPr xmlns:a="http://schemas.openxmlformats.org/drawingml/2006/main" marL="741553" lvl="1" indent="-428371" eaLnBrk="0" fontAlgn="base" hangingPunct="0">
              <a:spcAft>
                <a:spcPct val="0"/>
              </a:spcAft>
              <a:buSzPts val="2400"/>
              <a:buFont typeface="ZapfDingbats" charset="0"/>
              <a:buAutoNum type="arabicPeriod"/>
              <a:defRPr/>
            </a:pPr>
            <a:r xmlns:a="http://schemas.openxmlformats.org/drawingml/2006/main">
              <a:rPr lang="vi" sz="2400" dirty="0">
                <a:solidFill>
                  <a:srgbClr val="000000"/>
                </a:solidFill>
                <a:latin typeface="Arial (Body)"/>
              </a:rPr>
              <a:t>TIẾP THEO </a:t>
            </a:r>
            <a:r xmlns:a="http://schemas.openxmlformats.org/drawingml/2006/main">
              <a:rPr lang="vi" sz="2400" dirty="0">
                <a:solidFill>
                  <a:srgbClr val="000000"/>
                </a:solidFill>
                <a:latin typeface="Arial (Body)"/>
              </a:rPr>
              <a:t>gần nhất</a:t>
            </a:r>
            <a:r xmlns:a="http://schemas.openxmlformats.org/drawingml/2006/main">
              <a:rPr lang="vi" sz="100" dirty="0">
                <a:solidFill>
                  <a:srgbClr val="000000"/>
                </a:solidFill>
                <a:latin typeface="Arial (Body)"/>
              </a:rPr>
              <a:t> </a:t>
            </a:r>
            <a:r xmlns:a="http://schemas.openxmlformats.org/drawingml/2006/main">
              <a:rPr lang="vi" sz="2400" dirty="0">
                <a:solidFill>
                  <a:srgbClr val="000000"/>
                </a:solidFill>
                <a:latin typeface="Arial (Body)"/>
              </a:rPr>
              <a:t>-</a:t>
            </a:r>
            <a:r xmlns:a="http://schemas.openxmlformats.org/drawingml/2006/main">
              <a:rPr lang="vi" sz="100" dirty="0">
                <a:solidFill>
                  <a:srgbClr val="000000"/>
                </a:solidFill>
                <a:latin typeface="Arial (Body)"/>
              </a:rPr>
              <a:t> </a:t>
            </a:r>
            <a:r xmlns:a="http://schemas.openxmlformats.org/drawingml/2006/main">
              <a:rPr lang="vi" sz="2400" dirty="0">
                <a:solidFill>
                  <a:srgbClr val="000000"/>
                </a:solidFill>
                <a:latin typeface="Arial (Body)"/>
              </a:rPr>
              <a:t>h</a:t>
            </a:r>
            <a:r xmlns:a="http://schemas.openxmlformats.org/drawingml/2006/main">
              <a:rPr lang="vi" sz="100" dirty="0">
                <a:solidFill>
                  <a:srgbClr val="000000"/>
                </a:solidFill>
                <a:latin typeface="Arial (Body)"/>
              </a:rPr>
              <a:t> </a:t>
            </a:r>
            <a:r xmlns:a="http://schemas.openxmlformats.org/drawingml/2006/main">
              <a:rPr lang="vi" sz="2400" dirty="0">
                <a:solidFill>
                  <a:srgbClr val="000000"/>
                </a:solidFill>
                <a:latin typeface="Arial (Body)"/>
              </a:rPr>
              <a:t>Ô</a:t>
            </a:r>
            <a:r xmlns:a="http://schemas.openxmlformats.org/drawingml/2006/main">
              <a:rPr lang="vi" sz="100" dirty="0">
                <a:solidFill>
                  <a:srgbClr val="000000"/>
                </a:solidFill>
                <a:latin typeface="Arial (Body)"/>
              </a:rPr>
              <a:t> Bộ định tuyến </a:t>
            </a:r>
            <a:r xmlns:a="http://schemas.openxmlformats.org/drawingml/2006/main">
              <a:rPr lang="vi" sz="2400" dirty="0">
                <a:solidFill>
                  <a:srgbClr val="000000"/>
                </a:solidFill>
                <a:latin typeface="Arial (Body)"/>
              </a:rPr>
              <a:t>P </a:t>
            </a:r>
            <a:r xmlns:a="http://schemas.openxmlformats.org/drawingml/2006/main">
              <a:rPr lang="vi" sz="2400" dirty="0">
                <a:solidFill>
                  <a:srgbClr val="000000"/>
                </a:solidFill>
                <a:latin typeface="Arial (Body)"/>
              </a:rPr>
              <a:t>: định tuyến khoai tây nóng</a:t>
            </a:r>
          </a:p>
          <a:p>
            <a:pPr xmlns:a="http://schemas.openxmlformats.org/drawingml/2006/main" marL="741553" lvl="1" indent="-428371" eaLnBrk="0" fontAlgn="base" hangingPunct="0">
              <a:spcAft>
                <a:spcPct val="0"/>
              </a:spcAft>
              <a:buSzPts val="2400"/>
              <a:buFont typeface="ZapfDingbats" charset="0"/>
              <a:buAutoNum type="arabicPeriod"/>
              <a:defRPr/>
            </a:pPr>
            <a:r xmlns:a="http://schemas.openxmlformats.org/drawingml/2006/main">
              <a:rPr lang="vi" sz="2400" dirty="0" smtClean="0">
                <a:solidFill>
                  <a:srgbClr val="000000"/>
                </a:solidFill>
                <a:latin typeface="Arial (Body)"/>
              </a:rPr>
              <a:t>tiêu chí </a:t>
            </a:r>
            <a:endParaRPr xmlns:a="http://schemas.openxmlformats.org/drawingml/2006/main" lang="en-US" sz="2400" dirty="0">
              <a:solidFill>
                <a:srgbClr val="000000"/>
              </a:solidFill>
              <a:latin typeface="Arial (Body)"/>
            </a:endParaRPr>
            <a:r xmlns:a="http://schemas.openxmlformats.org/drawingml/2006/main">
              <a:rPr lang="vi" sz="2400" dirty="0">
                <a:solidFill>
                  <a:srgbClr val="000000"/>
                </a:solidFill>
                <a:latin typeface="Arial (Body)"/>
              </a:rPr>
              <a:t>bổ sung</a:t>
            </a:r>
          </a:p>
        </p:txBody>
      </p:sp>
    </p:spTree>
    <p:extLst>
      <p:ext uri="{BB962C8B-B14F-4D97-AF65-F5344CB8AC3E}">
        <p14:creationId xmlns:p14="http://schemas.microsoft.com/office/powerpoint/2010/main" val="42171510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Định tuyến khoai tây nóng</a:t>
            </a:r>
            <a:endParaRPr xmlns:a="http://schemas.openxmlformats.org/drawingml/2006/main" lang="en-US" dirty="0">
              <a:latin typeface="Times New Roman" panose="02020603050405020304" pitchFamily="18" charset="0"/>
            </a:endParaRPr>
          </a:p>
        </p:txBody>
      </p:sp>
      <p:pic>
        <p:nvPicPr>
          <p:cNvPr id="20" name="Picture 19" descr="There are 3 connected groups of physically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A S 3, X. 3 a also links to A S 1 right router, 1 c. A S 2. From top clockwise, 2 b, 2 c, 2 d, 2 a. 2 b and 2 a do not link. 2 a and 2 c do not link. 2 c points to 2 d, 263. 2 a points to 2 d, 201. A S 1. From top clockwise, 1 b, 1 c, 1 d, 1 a. 1 b and 1 d do not link. 1 a and 1 c do not link. 1 c points to A S 2, left router, 2 a, A S 1, A S 3,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71" y="1470306"/>
            <a:ext cx="8151058" cy="2810500"/>
          </a:xfrm>
          <a:prstGeom prst="rect">
            <a:avLst/>
          </a:prstGeom>
        </p:spPr>
      </p:pic>
      <p:sp>
        <p:nvSpPr>
          <p:cNvPr id="11" name="Content Placeholder 10"/>
          <p:cNvSpPr>
            <a:spLocks noGrp="1"/>
          </p:cNvSpPr>
          <p:nvPr>
            <p:ph idx="31"/>
          </p:nvPr>
        </p:nvSpPr>
        <p:spPr>
          <a:xfrm>
            <a:off x="496471" y="4438463"/>
            <a:ext cx="8401868" cy="1731213"/>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dirty="0">
                <a:solidFill>
                  <a:srgbClr val="000000"/>
                </a:solidFill>
                <a:latin typeface="Arial (Body)"/>
              </a:rPr>
              <a:t>học 2d (qua </a:t>
            </a:r>
            <a:r xmlns:a="http://schemas.openxmlformats.org/drawingml/2006/main">
              <a:rPr lang="vi" sz="2200" dirty="0" smtClean="0">
                <a:solidFill>
                  <a:srgbClr val="000000"/>
                </a:solidFill>
                <a:latin typeface="Arial (Body)"/>
              </a:rPr>
              <a:t>i</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 </a:t>
            </a:r>
            <a:r xmlns:a="http://schemas.openxmlformats.org/drawingml/2006/main">
              <a:rPr lang="vi" sz="2200" dirty="0">
                <a:solidFill>
                  <a:srgbClr val="000000"/>
                </a:solidFill>
                <a:latin typeface="Arial (Body)"/>
              </a:rPr>
              <a:t>) nó có thể định tuyến đến X qua 2a hoặc 2c</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200" b="1" dirty="0">
                <a:solidFill>
                  <a:srgbClr val="000000"/>
                </a:solidFill>
                <a:latin typeface="Arial (Body)"/>
              </a:rPr>
              <a:t>định tuyến khoai tây nóng: </a:t>
            </a:r>
            <a:r xmlns:a="http://schemas.openxmlformats.org/drawingml/2006/main">
              <a:rPr lang="vi" sz="2200" dirty="0">
                <a:solidFill>
                  <a:srgbClr val="000000"/>
                </a:solidFill>
                <a:latin typeface="Arial (Body)"/>
              </a:rPr>
              <a:t>chọn cổng cục bộ có chi phí nội miền ít nhất (ví dụ: 2d chọn 2a, mặc dù nhiều </a:t>
            </a:r>
            <a:r xmlns:a="http://schemas.openxmlformats.org/drawingml/2006/main">
              <a:rPr lang="vi" sz="2200" dirty="0" smtClean="0">
                <a:solidFill>
                  <a:srgbClr val="000000"/>
                </a:solidFill>
                <a:latin typeface="Arial (Body)"/>
              </a:rPr>
              <a:t>A hơn</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S hop </a:t>
            </a:r>
            <a:r xmlns:a="http://schemas.openxmlformats.org/drawingml/2006/main">
              <a:rPr lang="vi" sz="2200" dirty="0">
                <a:solidFill>
                  <a:srgbClr val="000000"/>
                </a:solidFill>
                <a:latin typeface="Arial (Body)"/>
              </a:rPr>
              <a:t>to </a:t>
            </a:r>
            <a:r xmlns:a="http://schemas.openxmlformats.org/drawingml/2006/main">
              <a:rPr lang="vi" sz="2200" i="1" dirty="0">
                <a:solidFill>
                  <a:srgbClr val="000000"/>
                </a:solidFill>
                <a:latin typeface="Arial (Body)"/>
              </a:rPr>
              <a:t>X </a:t>
            </a:r>
            <a:r xmlns:a="http://schemas.openxmlformats.org/drawingml/2006/main">
              <a:rPr lang="vi" sz="2200" dirty="0">
                <a:solidFill>
                  <a:srgbClr val="000000"/>
                </a:solidFill>
                <a:latin typeface="Arial (Body)"/>
              </a:rPr>
              <a:t>): đừng lo lắng về chi phí liên miền!</a:t>
            </a:r>
          </a:p>
        </p:txBody>
      </p:sp>
    </p:spTree>
    <p:extLst>
      <p:ext uri="{BB962C8B-B14F-4D97-AF65-F5344CB8AC3E}">
        <p14:creationId xmlns:p14="http://schemas.microsoft.com/office/powerpoint/2010/main" val="23327911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796"/>
            <a:ext cx="7854287" cy="1261854"/>
          </a:xfrm>
        </p:spPr>
        <p:txBody>
          <a:bodyPr wrap="square"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 Đạt được chính sách thông qua quảng cáo </a:t>
            </a:r>
            <a:r xmlns:a="http://schemas.openxmlformats.org/drawingml/2006/main">
              <a:rPr lang="vi" sz="2000" b="0" dirty="0" smtClean="0">
                <a:latin typeface="Times New Roman" panose="02020603050405020304" pitchFamily="18" charset="0"/>
                <a:cs typeface="+mj-cs"/>
              </a:rPr>
              <a:t>(1 trên 2)</a:t>
            </a:r>
            <a:endParaRPr xmlns:a="http://schemas.openxmlformats.org/drawingml/2006/main" lang="en-US" sz="2000" b="0" dirty="0">
              <a:latin typeface="Times New Roman" panose="02020603050405020304" pitchFamily="18" charset="0"/>
              <a:cs typeface="+mj-cs"/>
            </a:endParaRPr>
          </a:p>
        </p:txBody>
      </p:sp>
      <p:pic>
        <p:nvPicPr>
          <p:cNvPr id="5" name="Picture 4"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2">
            <a:extLst>
              <a:ext uri="{28A0092B-C50C-407E-A947-70E740481C1C}">
                <a14:useLocalDpi xmlns:a14="http://schemas.microsoft.com/office/drawing/2010/main" val="0"/>
              </a:ext>
            </a:extLst>
          </a:blip>
          <a:srcRect t="4877" b="20676"/>
          <a:stretch/>
        </p:blipFill>
        <p:spPr>
          <a:xfrm>
            <a:off x="1532763" y="1451651"/>
            <a:ext cx="5703158" cy="1683486"/>
          </a:xfrm>
          <a:prstGeom prst="rect">
            <a:avLst/>
          </a:prstGeom>
        </p:spPr>
      </p:pic>
      <p:sp>
        <p:nvSpPr>
          <p:cNvPr id="3" name="Content Placeholder 2"/>
          <p:cNvSpPr>
            <a:spLocks noGrp="1"/>
          </p:cNvSpPr>
          <p:nvPr>
            <p:ph idx="1"/>
          </p:nvPr>
        </p:nvSpPr>
        <p:spPr>
          <a:xfrm>
            <a:off x="385804" y="3274138"/>
            <a:ext cx="7997077" cy="2939236"/>
          </a:xfrm>
        </p:spPr>
        <p:txBody>
          <a:bodyPr wrap="square" lIns="91425" tIns="91425" rIns="91425" bIns="91425">
            <a:spAutoFit/>
          </a:bodyPr>
          <a:lstStyle/>
          <a:p>
            <a:pPr xmlns:a="http://schemas.openxmlformats.org/drawingml/2006/main" marL="0" lvl="0" indent="0" eaLnBrk="0" fontAlgn="base" hangingPunct="0">
              <a:spcBef>
                <a:spcPts val="1000"/>
              </a:spcBef>
              <a:spcAft>
                <a:spcPct val="0"/>
              </a:spcAft>
              <a:buNone/>
            </a:pPr>
            <a:r xmlns:a="http://schemas.openxmlformats.org/drawingml/2006/main">
              <a:rPr lang="vi" sz="1800" b="1" kern="1200" dirty="0">
                <a:solidFill>
                  <a:srgbClr val="000000"/>
                </a:solidFill>
                <a:latin typeface="+mn-lt"/>
              </a:rPr>
              <a:t>Giả sử một </a:t>
            </a:r>
            <a:r xmlns:a="http://schemas.openxmlformats.org/drawingml/2006/main">
              <a:rPr lang="vi" sz="1800" b="1" kern="1200" dirty="0" smtClean="0">
                <a:solidFill>
                  <a:srgbClr val="000000"/>
                </a:solidFill>
                <a:latin typeface="+mn-lt"/>
              </a:rPr>
              <a:t>tôi</a:t>
            </a:r>
            <a:r xmlns:a="http://schemas.openxmlformats.org/drawingml/2006/main">
              <a:rPr lang="vi" sz="100" b="1" kern="1200" dirty="0" smtClean="0">
                <a:solidFill>
                  <a:srgbClr val="000000"/>
                </a:solidFill>
                <a:latin typeface="+mn-lt"/>
              </a:rPr>
              <a:t> </a:t>
            </a:r>
            <a:r xmlns:a="http://schemas.openxmlformats.org/drawingml/2006/main">
              <a:rPr lang="vi" sz="1800" b="1" kern="1200" dirty="0" smtClean="0">
                <a:solidFill>
                  <a:srgbClr val="000000"/>
                </a:solidFill>
                <a:latin typeface="+mn-lt"/>
              </a:rPr>
              <a:t>S</a:t>
            </a:r>
            <a:r xmlns:a="http://schemas.openxmlformats.org/drawingml/2006/main">
              <a:rPr lang="vi" sz="100" b="1" kern="1200" dirty="0" smtClean="0">
                <a:solidFill>
                  <a:srgbClr val="000000"/>
                </a:solidFill>
                <a:latin typeface="+mn-lt"/>
              </a:rPr>
              <a:t> </a:t>
            </a:r>
            <a:r xmlns:a="http://schemas.openxmlformats.org/drawingml/2006/main">
              <a:rPr lang="vi" sz="1800" b="1" kern="1200" dirty="0" smtClean="0">
                <a:solidFill>
                  <a:srgbClr val="000000"/>
                </a:solidFill>
                <a:latin typeface="+mn-lt"/>
              </a:rPr>
              <a:t>P chỉ </a:t>
            </a:r>
            <a:r xmlns:a="http://schemas.openxmlformats.org/drawingml/2006/main">
              <a:rPr lang="vi" sz="1800" b="1" kern="1200" dirty="0">
                <a:solidFill>
                  <a:srgbClr val="000000"/>
                </a:solidFill>
                <a:latin typeface="+mn-lt"/>
              </a:rPr>
              <a:t>muốn định tuyến lưu lượng đến/từ các mạng khách hàng của mình (không muốn mang lưu lượng trung chuyển giữa các </a:t>
            </a:r>
            <a:r xmlns:a="http://schemas.openxmlformats.org/drawingml/2006/main">
              <a:rPr lang="vi" sz="1800" b="1" kern="1200" dirty="0" smtClean="0">
                <a:solidFill>
                  <a:srgbClr val="000000"/>
                </a:solidFill>
                <a:latin typeface="+mn-lt"/>
              </a:rPr>
              <a:t>I khác</a:t>
            </a:r>
            <a:r xmlns:a="http://schemas.openxmlformats.org/drawingml/2006/main">
              <a:rPr lang="vi" sz="100" b="1" kern="1200" dirty="0" smtClean="0">
                <a:solidFill>
                  <a:srgbClr val="000000"/>
                </a:solidFill>
                <a:latin typeface="+mn-lt"/>
              </a:rPr>
              <a:t> </a:t>
            </a:r>
            <a:r xmlns:a="http://schemas.openxmlformats.org/drawingml/2006/main">
              <a:rPr lang="vi" sz="1800" b="1" kern="1200" dirty="0" smtClean="0">
                <a:solidFill>
                  <a:srgbClr val="000000"/>
                </a:solidFill>
                <a:latin typeface="+mn-lt"/>
              </a:rPr>
              <a:t>S</a:t>
            </a:r>
            <a:r xmlns:a="http://schemas.openxmlformats.org/drawingml/2006/main">
              <a:rPr lang="vi" sz="100" b="1" kern="1200" dirty="0" smtClean="0">
                <a:solidFill>
                  <a:srgbClr val="000000"/>
                </a:solidFill>
                <a:latin typeface="+mn-lt"/>
              </a:rPr>
              <a:t> </a:t>
            </a:r>
            <a:r xmlns:a="http://schemas.openxmlformats.org/drawingml/2006/main">
              <a:rPr lang="vi" sz="1800" b="1" kern="1200" dirty="0" smtClean="0">
                <a:solidFill>
                  <a:srgbClr val="000000"/>
                </a:solidFill>
                <a:latin typeface="+mn-lt"/>
              </a:rPr>
              <a:t>P</a:t>
            </a:r>
            <a:r xmlns:a="http://schemas.openxmlformats.org/drawingml/2006/main">
              <a:rPr lang="vi" sz="100" b="1" kern="1200" dirty="0" smtClean="0">
                <a:solidFill>
                  <a:srgbClr val="000000"/>
                </a:solidFill>
                <a:latin typeface="+mn-lt"/>
              </a:rPr>
              <a:t> </a:t>
            </a:r>
            <a:r xmlns:a="http://schemas.openxmlformats.org/drawingml/2006/main">
              <a:rPr lang="vi" sz="1800" b="1" kern="1200" dirty="0" smtClean="0">
                <a:solidFill>
                  <a:srgbClr val="000000"/>
                </a:solidFill>
                <a:latin typeface="+mn-lt"/>
              </a:rPr>
              <a:t>S)</a:t>
            </a:r>
          </a:p>
          <a:p>
            <a:pPr xmlns:a="http://schemas.openxmlformats.org/drawingml/2006/main" marL="255651" lvl="0" indent="-255651" eaLnBrk="0" fontAlgn="base" hangingPunct="0">
              <a:spcBef>
                <a:spcPts val="1000"/>
              </a:spcBef>
              <a:spcAft>
                <a:spcPct val="0"/>
              </a:spcAft>
              <a:buFont typeface="Arial" panose="020B0604020202020204" pitchFamily="34" charset="0"/>
              <a:buChar char="•"/>
            </a:pPr>
            <a:r xmlns:a="http://schemas.openxmlformats.org/drawingml/2006/main">
              <a:rPr lang="vi" sz="1800" kern="1200" dirty="0">
                <a:solidFill>
                  <a:srgbClr val="000000"/>
                </a:solidFill>
                <a:latin typeface="+mn-lt"/>
              </a:rPr>
              <a:t>A quảng cáo đường dẫn </a:t>
            </a:r>
            <a:r xmlns:a="http://schemas.openxmlformats.org/drawingml/2006/main">
              <a:rPr lang="vi" sz="1800" kern="1200" dirty="0" smtClean="0">
                <a:solidFill>
                  <a:srgbClr val="000000"/>
                </a:solidFill>
                <a:latin typeface="+mn-lt"/>
              </a:rPr>
              <a:t>A</a:t>
            </a:r>
            <a:r xmlns:a="http://schemas.openxmlformats.org/drawingml/2006/main">
              <a:rPr lang="vi" sz="100" kern="1200" dirty="0" smtClean="0">
                <a:solidFill>
                  <a:srgbClr val="000000"/>
                </a:solidFill>
                <a:latin typeface="+mn-lt"/>
              </a:rPr>
              <a:t> </a:t>
            </a:r>
            <a:r xmlns:a="http://schemas.openxmlformats.org/drawingml/2006/main">
              <a:rPr lang="vi" sz="1800" kern="1200" dirty="0" smtClean="0">
                <a:solidFill>
                  <a:srgbClr val="000000"/>
                </a:solidFill>
                <a:latin typeface="+mn-lt"/>
              </a:rPr>
              <a:t>w </a:t>
            </a:r>
            <a:r xmlns:a="http://schemas.openxmlformats.org/drawingml/2006/main">
              <a:rPr lang="vi" sz="1800" kern="1200" dirty="0">
                <a:solidFill>
                  <a:srgbClr val="000000"/>
                </a:solidFill>
                <a:latin typeface="+mn-lt"/>
              </a:rPr>
              <a:t>đến B và đến C</a:t>
            </a:r>
          </a:p>
          <a:p>
            <a:pPr xmlns:a="http://schemas.openxmlformats.org/drawingml/2006/main" marL="255651" lvl="0" indent="-255651" eaLnBrk="0" fontAlgn="base" hangingPunct="0">
              <a:spcBef>
                <a:spcPts val="1000"/>
              </a:spcBef>
              <a:spcAft>
                <a:spcPct val="0"/>
              </a:spcAft>
              <a:buFont typeface="Arial" panose="020B0604020202020204" pitchFamily="34" charset="0"/>
              <a:buChar char="•"/>
            </a:pPr>
            <a:r xmlns:a="http://schemas.openxmlformats.org/drawingml/2006/main">
              <a:rPr lang="vi" sz="1800" kern="1200" dirty="0">
                <a:solidFill>
                  <a:srgbClr val="000000"/>
                </a:solidFill>
                <a:latin typeface="+mn-lt"/>
              </a:rPr>
              <a:t>B </a:t>
            </a:r>
            <a:r xmlns:a="http://schemas.openxmlformats.org/drawingml/2006/main">
              <a:rPr lang="vi" sz="1800" b="1" kern="1200" dirty="0">
                <a:solidFill>
                  <a:srgbClr val="000000"/>
                </a:solidFill>
                <a:latin typeface="+mn-lt"/>
              </a:rPr>
              <a:t>chọn không quảng cáo </a:t>
            </a:r>
            <a:r xmlns:a="http://schemas.openxmlformats.org/drawingml/2006/main">
              <a:rPr lang="vi" sz="1800" kern="1200" dirty="0" smtClean="0">
                <a:solidFill>
                  <a:srgbClr val="000000"/>
                </a:solidFill>
                <a:latin typeface="+mn-lt"/>
              </a:rPr>
              <a:t>B</a:t>
            </a:r>
            <a:r xmlns:a="http://schemas.openxmlformats.org/drawingml/2006/main">
              <a:rPr lang="vi" sz="100" kern="1200" dirty="0" smtClean="0">
                <a:solidFill>
                  <a:srgbClr val="000000"/>
                </a:solidFill>
                <a:latin typeface="+mn-lt"/>
              </a:rPr>
              <a:t> </a:t>
            </a:r>
            <a:r xmlns:a="http://schemas.openxmlformats.org/drawingml/2006/main">
              <a:rPr lang="vi" sz="1800" kern="1200" dirty="0" smtClean="0">
                <a:solidFill>
                  <a:srgbClr val="000000"/>
                </a:solidFill>
                <a:latin typeface="+mn-lt"/>
              </a:rPr>
              <a:t>Một</a:t>
            </a:r>
            <a:r xmlns:a="http://schemas.openxmlformats.org/drawingml/2006/main">
              <a:rPr lang="vi" sz="100" kern="1200" dirty="0" smtClean="0">
                <a:solidFill>
                  <a:srgbClr val="000000"/>
                </a:solidFill>
                <a:latin typeface="+mn-lt"/>
              </a:rPr>
              <a:t> </a:t>
            </a:r>
            <a:r xmlns:a="http://schemas.openxmlformats.org/drawingml/2006/main">
              <a:rPr lang="vi" sz="1800" kern="1200" dirty="0" smtClean="0">
                <a:solidFill>
                  <a:srgbClr val="000000"/>
                </a:solidFill>
                <a:latin typeface="+mn-lt"/>
              </a:rPr>
              <a:t>w </a:t>
            </a:r>
            <a:r xmlns:a="http://schemas.openxmlformats.org/drawingml/2006/main">
              <a:rPr lang="vi" sz="1800" kern="1200" dirty="0">
                <a:solidFill>
                  <a:srgbClr val="000000"/>
                </a:solidFill>
                <a:latin typeface="+mn-lt"/>
              </a:rPr>
              <a:t>đến 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kern="1200" dirty="0">
                <a:solidFill>
                  <a:srgbClr val="000000"/>
                </a:solidFill>
                <a:latin typeface="+mn-lt"/>
              </a:rPr>
              <a:t>B không nhận được </a:t>
            </a:r>
            <a:r xmlns:a="http://schemas.openxmlformats.org/drawingml/2006/main">
              <a:rPr lang="vi" altLang="ja-JP" sz="1800" kern="1200" dirty="0" smtClean="0">
                <a:solidFill>
                  <a:srgbClr val="000000"/>
                </a:solidFill>
                <a:latin typeface="+mn-lt"/>
              </a:rPr>
              <a:t>"doanh thu" </a:t>
            </a:r>
            <a:r xmlns:a="http://schemas.openxmlformats.org/drawingml/2006/main">
              <a:rPr lang="vi" altLang="ja-JP" sz="1800" kern="1200" dirty="0">
                <a:solidFill>
                  <a:srgbClr val="000000"/>
                </a:solidFill>
                <a:latin typeface="+mn-lt"/>
              </a:rPr>
              <a:t>cho việc định tuyến </a:t>
            </a:r>
            <a:r xmlns:a="http://schemas.openxmlformats.org/drawingml/2006/main">
              <a:rPr lang="vi" altLang="ja-JP" sz="1800" kern="1200" dirty="0" smtClean="0">
                <a:solidFill>
                  <a:srgbClr val="000000"/>
                </a:solidFill>
                <a:latin typeface="+mn-lt"/>
              </a:rPr>
              <a:t>C</a:t>
            </a:r>
            <a:r xmlns:a="http://schemas.openxmlformats.org/drawingml/2006/main">
              <a:rPr lang="vi" altLang="ja-JP" sz="100" kern="1200" dirty="0" smtClean="0">
                <a:solidFill>
                  <a:srgbClr val="000000"/>
                </a:solidFill>
                <a:latin typeface="+mn-lt"/>
              </a:rPr>
              <a:t> </a:t>
            </a:r>
            <a:r xmlns:a="http://schemas.openxmlformats.org/drawingml/2006/main">
              <a:rPr lang="vi" altLang="ja-JP" sz="1800" kern="1200" dirty="0" smtClean="0">
                <a:solidFill>
                  <a:srgbClr val="000000"/>
                </a:solidFill>
                <a:latin typeface="+mn-lt"/>
              </a:rPr>
              <a:t>b</a:t>
            </a:r>
            <a:r xmlns:a="http://schemas.openxmlformats.org/drawingml/2006/main">
              <a:rPr lang="vi" altLang="ja-JP" sz="100" kern="1200" dirty="0" smtClean="0">
                <a:solidFill>
                  <a:srgbClr val="000000"/>
                </a:solidFill>
                <a:latin typeface="+mn-lt"/>
              </a:rPr>
              <a:t> </a:t>
            </a:r>
            <a:r xmlns:a="http://schemas.openxmlformats.org/drawingml/2006/main">
              <a:rPr lang="vi" altLang="ja-JP" sz="1800" kern="1200" dirty="0" smtClean="0">
                <a:solidFill>
                  <a:srgbClr val="000000"/>
                </a:solidFill>
                <a:latin typeface="+mn-lt"/>
              </a:rPr>
              <a:t>Một</a:t>
            </a:r>
            <a:r xmlns:a="http://schemas.openxmlformats.org/drawingml/2006/main">
              <a:rPr lang="vi" altLang="ja-JP" sz="100" kern="1200" dirty="0" smtClean="0">
                <a:solidFill>
                  <a:srgbClr val="000000"/>
                </a:solidFill>
                <a:latin typeface="+mn-lt"/>
              </a:rPr>
              <a:t> </a:t>
            </a:r>
            <a:r xmlns:a="http://schemas.openxmlformats.org/drawingml/2006/main">
              <a:rPr lang="vi" altLang="ja-JP" sz="1800" kern="1200" dirty="0" smtClean="0">
                <a:solidFill>
                  <a:srgbClr val="000000"/>
                </a:solidFill>
                <a:latin typeface="+mn-lt"/>
              </a:rPr>
              <a:t>w </a:t>
            </a:r>
            <a:r xmlns:a="http://schemas.openxmlformats.org/drawingml/2006/main">
              <a:rPr lang="vi" altLang="ja-JP" sz="1800" kern="1200" dirty="0">
                <a:solidFill>
                  <a:srgbClr val="000000"/>
                </a:solidFill>
                <a:latin typeface="+mn-lt"/>
              </a:rPr>
              <a:t>, vì không ai </a:t>
            </a:r>
            <a:r xmlns:a="http://schemas.openxmlformats.org/drawingml/2006/main">
              <a:rPr lang="vi" altLang="ja-JP" sz="1800" kern="1200" dirty="0" smtClean="0">
                <a:solidFill>
                  <a:srgbClr val="000000"/>
                </a:solidFill>
                <a:latin typeface="+mn-lt"/>
              </a:rPr>
              <a:t>trong số C, A </a:t>
            </a:r>
            <a:r xmlns:a="http://schemas.openxmlformats.org/drawingml/2006/main">
              <a:rPr lang="vi" altLang="ja-JP" sz="1800" kern="1200" dirty="0">
                <a:solidFill>
                  <a:srgbClr val="000000"/>
                </a:solidFill>
                <a:latin typeface="+mn-lt"/>
              </a:rPr>
              <a:t>, w là </a:t>
            </a:r>
            <a:r xmlns:a="http://schemas.openxmlformats.org/drawingml/2006/main">
              <a:rPr lang="vi" altLang="ja-JP" sz="1800" kern="1200" dirty="0" smtClean="0">
                <a:solidFill>
                  <a:srgbClr val="000000"/>
                </a:solidFill>
                <a:latin typeface="+mn-lt"/>
              </a:rPr>
              <a:t>khách hàng của B</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altLang="ja-JP" sz="1800" kern="1200" dirty="0">
                <a:solidFill>
                  <a:srgbClr val="000000"/>
                </a:solidFill>
                <a:latin typeface="+mn-lt"/>
              </a:rPr>
              <a:t>C không tìm hiểu về </a:t>
            </a:r>
            <a:r xmlns:a="http://schemas.openxmlformats.org/drawingml/2006/main">
              <a:rPr lang="vi" altLang="ja-JP" sz="1800" kern="1200" dirty="0" smtClean="0">
                <a:solidFill>
                  <a:srgbClr val="000000"/>
                </a:solidFill>
                <a:latin typeface="+mn-lt"/>
              </a:rPr>
              <a:t>C</a:t>
            </a:r>
            <a:r xmlns:a="http://schemas.openxmlformats.org/drawingml/2006/main">
              <a:rPr lang="vi" altLang="ja-JP" sz="100" kern="1200" dirty="0" smtClean="0">
                <a:solidFill>
                  <a:srgbClr val="000000"/>
                </a:solidFill>
                <a:latin typeface="+mn-lt"/>
              </a:rPr>
              <a:t> </a:t>
            </a:r>
            <a:r xmlns:a="http://schemas.openxmlformats.org/drawingml/2006/main">
              <a:rPr lang="vi" altLang="ja-JP" sz="1800" kern="1200" dirty="0" smtClean="0">
                <a:solidFill>
                  <a:srgbClr val="000000"/>
                </a:solidFill>
                <a:latin typeface="+mn-lt"/>
              </a:rPr>
              <a:t>b</a:t>
            </a:r>
            <a:r xmlns:a="http://schemas.openxmlformats.org/drawingml/2006/main">
              <a:rPr lang="vi" altLang="ja-JP" sz="100" kern="1200" dirty="0" smtClean="0">
                <a:solidFill>
                  <a:srgbClr val="000000"/>
                </a:solidFill>
                <a:latin typeface="+mn-lt"/>
              </a:rPr>
              <a:t> </a:t>
            </a:r>
            <a:r xmlns:a="http://schemas.openxmlformats.org/drawingml/2006/main">
              <a:rPr lang="vi" altLang="ja-JP" sz="1800" kern="1200" dirty="0" smtClean="0">
                <a:solidFill>
                  <a:srgbClr val="000000"/>
                </a:solidFill>
                <a:latin typeface="+mn-lt"/>
              </a:rPr>
              <a:t>Một</a:t>
            </a:r>
            <a:r xmlns:a="http://schemas.openxmlformats.org/drawingml/2006/main">
              <a:rPr lang="vi" altLang="ja-JP" sz="100" kern="1200" dirty="0" smtClean="0">
                <a:solidFill>
                  <a:srgbClr val="000000"/>
                </a:solidFill>
                <a:latin typeface="+mn-lt"/>
              </a:rPr>
              <a:t> </a:t>
            </a:r>
            <a:r xmlns:a="http://schemas.openxmlformats.org/drawingml/2006/main">
              <a:rPr lang="vi" altLang="ja-JP" sz="1800" kern="1200" dirty="0" smtClean="0">
                <a:solidFill>
                  <a:srgbClr val="000000"/>
                </a:solidFill>
                <a:latin typeface="+mn-lt"/>
              </a:rPr>
              <a:t>w </a:t>
            </a:r>
            <a:r xmlns:a="http://schemas.openxmlformats.org/drawingml/2006/main">
              <a:rPr lang="vi" altLang="ja-JP" sz="1800" kern="1200" dirty="0">
                <a:solidFill>
                  <a:srgbClr val="000000"/>
                </a:solidFill>
                <a:latin typeface="+mn-lt"/>
              </a:rPr>
              <a:t>đường dẫn</a:t>
            </a:r>
          </a:p>
          <a:p>
            <a:pPr xmlns:a="http://schemas.openxmlformats.org/drawingml/2006/main" marL="255651" lvl="0" indent="-255651" eaLnBrk="0" fontAlgn="base" hangingPunct="0">
              <a:spcBef>
                <a:spcPts val="1000"/>
              </a:spcBef>
              <a:spcAft>
                <a:spcPct val="0"/>
              </a:spcAft>
              <a:tabLst/>
            </a:pPr>
            <a:r xmlns:a="http://schemas.openxmlformats.org/drawingml/2006/main">
              <a:rPr lang="vi" sz="1800" kern="1200" dirty="0">
                <a:solidFill>
                  <a:srgbClr val="000000"/>
                </a:solidFill>
                <a:latin typeface="+mn-lt"/>
              </a:rPr>
              <a:t>C sẽ định tuyến </a:t>
            </a:r>
            <a:r xmlns:a="http://schemas.openxmlformats.org/drawingml/2006/main">
              <a:rPr lang="vi" sz="1800" kern="1200" dirty="0" smtClean="0">
                <a:solidFill>
                  <a:srgbClr val="000000"/>
                </a:solidFill>
                <a:latin typeface="+mn-lt"/>
              </a:rPr>
              <a:t>C</a:t>
            </a:r>
            <a:r xmlns:a="http://schemas.openxmlformats.org/drawingml/2006/main">
              <a:rPr lang="vi" sz="100" kern="1200" dirty="0" smtClean="0">
                <a:solidFill>
                  <a:srgbClr val="000000"/>
                </a:solidFill>
                <a:latin typeface="+mn-lt"/>
              </a:rPr>
              <a:t> </a:t>
            </a:r>
            <a:r xmlns:a="http://schemas.openxmlformats.org/drawingml/2006/main">
              <a:rPr lang="vi" sz="1800" kern="1200" dirty="0" smtClean="0">
                <a:solidFill>
                  <a:srgbClr val="000000"/>
                </a:solidFill>
                <a:latin typeface="+mn-lt"/>
              </a:rPr>
              <a:t>Một</a:t>
            </a:r>
            <a:r xmlns:a="http://schemas.openxmlformats.org/drawingml/2006/main">
              <a:rPr lang="vi" sz="100" kern="1200" dirty="0" smtClean="0">
                <a:solidFill>
                  <a:srgbClr val="000000"/>
                </a:solidFill>
                <a:latin typeface="+mn-lt"/>
              </a:rPr>
              <a:t> </a:t>
            </a:r>
            <a:r xmlns:a="http://schemas.openxmlformats.org/drawingml/2006/main">
              <a:rPr lang="vi" sz="1800" kern="1200" dirty="0" smtClean="0">
                <a:solidFill>
                  <a:srgbClr val="000000"/>
                </a:solidFill>
                <a:latin typeface="+mn-lt"/>
              </a:rPr>
              <a:t>w </a:t>
            </a:r>
            <a:r xmlns:a="http://schemas.openxmlformats.org/drawingml/2006/main">
              <a:rPr lang="vi" sz="1800" kern="1200" dirty="0">
                <a:solidFill>
                  <a:srgbClr val="000000"/>
                </a:solidFill>
                <a:latin typeface="+mn-lt"/>
              </a:rPr>
              <a:t>(không sử dụng B) để đến </a:t>
            </a:r>
            <a:r xmlns:a="http://schemas.openxmlformats.org/drawingml/2006/main">
              <a:rPr lang="vi" sz="1800" kern="1200" dirty="0" smtClean="0">
                <a:solidFill>
                  <a:srgbClr val="000000"/>
                </a:solidFill>
                <a:latin typeface="+mn-lt"/>
              </a:rPr>
              <a:t>w</a:t>
            </a:r>
            <a:endParaRPr xmlns:a="http://schemas.openxmlformats.org/drawingml/2006/main" lang="en-US" sz="1800" kern="1200" dirty="0">
              <a:solidFill>
                <a:srgbClr val="000000"/>
              </a:solidFill>
              <a:latin typeface="+mn-lt"/>
            </a:endParaRPr>
          </a:p>
        </p:txBody>
      </p:sp>
    </p:spTree>
    <p:extLst>
      <p:ext uri="{BB962C8B-B14F-4D97-AF65-F5344CB8AC3E}">
        <p14:creationId xmlns:p14="http://schemas.microsoft.com/office/powerpoint/2010/main" val="3247041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a:spLocks noGrp="1"/>
          </p:cNvSpPr>
          <p:nvPr>
            <p:ph type="title"/>
          </p:nvPr>
        </p:nvSpPr>
        <p:spPr>
          <a:xfrm>
            <a:off x="457200" y="81574"/>
            <a:ext cx="7854287" cy="1231076"/>
          </a:xfrm>
        </p:spPr>
        <p:txBody>
          <a:bodyPr wrap="square"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b</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g</a:t>
            </a:r>
            <a:r xmlns:a="http://schemas.openxmlformats.org/drawingml/2006/main">
              <a:rPr lang="vi" sz="100" dirty="0" smtClean="0">
                <a:latin typeface="Times New Roman" panose="02020603050405020304" pitchFamily="18" charset="0"/>
                <a:cs typeface="+mj-cs"/>
              </a:rPr>
              <a:t> </a:t>
            </a:r>
            <a:r xmlns:a="http://schemas.openxmlformats.org/drawingml/2006/main">
              <a:rPr lang="vi" dirty="0" smtClean="0">
                <a:latin typeface="Times New Roman" panose="02020603050405020304" pitchFamily="18" charset="0"/>
                <a:cs typeface="+mj-cs"/>
              </a:rPr>
              <a:t>P: Đạt được chính sách thông qua quảng cáo </a:t>
            </a:r>
            <a:r xmlns:a="http://schemas.openxmlformats.org/drawingml/2006/main">
              <a:rPr lang="vi" sz="2000" b="0" dirty="0" smtClean="0">
                <a:latin typeface="Times New Roman" panose="02020603050405020304" pitchFamily="18" charset="0"/>
                <a:cs typeface="+mj-cs"/>
              </a:rPr>
              <a:t>(2 trên 2)</a:t>
            </a:r>
            <a:endParaRPr xmlns:a="http://schemas.openxmlformats.org/drawingml/2006/main" lang="en-US" sz="2000" b="0" dirty="0">
              <a:latin typeface="Times New Roman" panose="02020603050405020304" pitchFamily="18" charset="0"/>
              <a:cs typeface="+mj-cs"/>
            </a:endParaRPr>
          </a:p>
        </p:txBody>
      </p:sp>
      <p:pic>
        <p:nvPicPr>
          <p:cNvPr id="46" name="Picture 45"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2">
            <a:extLst>
              <a:ext uri="{28A0092B-C50C-407E-A947-70E740481C1C}">
                <a14:useLocalDpi xmlns:a14="http://schemas.microsoft.com/office/drawing/2010/main" val="0"/>
              </a:ext>
            </a:extLst>
          </a:blip>
          <a:srcRect t="4877" b="20676"/>
          <a:stretch/>
        </p:blipFill>
        <p:spPr>
          <a:xfrm>
            <a:off x="1228299" y="1360156"/>
            <a:ext cx="6687402" cy="1974020"/>
          </a:xfrm>
          <a:prstGeom prst="rect">
            <a:avLst/>
          </a:prstGeom>
        </p:spPr>
      </p:pic>
      <p:sp>
        <p:nvSpPr>
          <p:cNvPr id="3" name="Content Placeholder 2"/>
          <p:cNvSpPr>
            <a:spLocks noGrp="1"/>
          </p:cNvSpPr>
          <p:nvPr>
            <p:ph idx="1"/>
          </p:nvPr>
        </p:nvSpPr>
        <p:spPr>
          <a:xfrm>
            <a:off x="573461" y="3405250"/>
            <a:ext cx="7997077" cy="297001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1800" b="1" kern="1200" dirty="0">
                <a:solidFill>
                  <a:srgbClr val="000000"/>
                </a:solidFill>
                <a:latin typeface="Arial (Body)"/>
              </a:rPr>
              <a:t>Giả sử một </a:t>
            </a:r>
            <a:r xmlns:a="http://schemas.openxmlformats.org/drawingml/2006/main">
              <a:rPr lang="vi" sz="1800" b="1" kern="1200" dirty="0" smtClean="0">
                <a:solidFill>
                  <a:srgbClr val="000000"/>
                </a:solidFill>
                <a:latin typeface="Arial (Body)"/>
              </a:rPr>
              <a:t>tôi</a:t>
            </a:r>
            <a:r xmlns:a="http://schemas.openxmlformats.org/drawingml/2006/main">
              <a:rPr lang="vi" sz="100" b="1" kern="1200" dirty="0" smtClean="0">
                <a:solidFill>
                  <a:srgbClr val="000000"/>
                </a:solidFill>
                <a:latin typeface="Arial (Body)"/>
              </a:rPr>
              <a:t> </a:t>
            </a:r>
            <a:r xmlns:a="http://schemas.openxmlformats.org/drawingml/2006/main">
              <a:rPr lang="vi" sz="1800" b="1" kern="1200" dirty="0" smtClean="0">
                <a:solidFill>
                  <a:srgbClr val="000000"/>
                </a:solidFill>
                <a:latin typeface="Arial (Body)"/>
              </a:rPr>
              <a:t>S</a:t>
            </a:r>
            <a:r xmlns:a="http://schemas.openxmlformats.org/drawingml/2006/main">
              <a:rPr lang="vi" sz="100" b="1" kern="1200" dirty="0" smtClean="0">
                <a:solidFill>
                  <a:srgbClr val="000000"/>
                </a:solidFill>
                <a:latin typeface="Arial (Body)"/>
              </a:rPr>
              <a:t> </a:t>
            </a:r>
            <a:r xmlns:a="http://schemas.openxmlformats.org/drawingml/2006/main">
              <a:rPr lang="vi" sz="1800" b="1" kern="1200" dirty="0" smtClean="0">
                <a:solidFill>
                  <a:srgbClr val="000000"/>
                </a:solidFill>
                <a:latin typeface="Arial (Body)"/>
              </a:rPr>
              <a:t>P chỉ </a:t>
            </a:r>
            <a:r xmlns:a="http://schemas.openxmlformats.org/drawingml/2006/main">
              <a:rPr lang="vi" sz="1800" b="1" kern="1200" dirty="0">
                <a:solidFill>
                  <a:srgbClr val="000000"/>
                </a:solidFill>
                <a:latin typeface="Arial (Body)"/>
              </a:rPr>
              <a:t>muốn định tuyến lưu lượng đến/từ các mạng khách hàng của mình (không muốn mang lưu lượng trung chuyển giữa các </a:t>
            </a:r>
            <a:r xmlns:a="http://schemas.openxmlformats.org/drawingml/2006/main">
              <a:rPr lang="vi" sz="1800" b="1" kern="1200" dirty="0" smtClean="0">
                <a:solidFill>
                  <a:srgbClr val="000000"/>
                </a:solidFill>
                <a:latin typeface="Arial (Body)"/>
              </a:rPr>
              <a:t>I khác</a:t>
            </a:r>
            <a:r xmlns:a="http://schemas.openxmlformats.org/drawingml/2006/main">
              <a:rPr lang="vi" sz="100" b="1" kern="1200" dirty="0" smtClean="0">
                <a:solidFill>
                  <a:srgbClr val="000000"/>
                </a:solidFill>
                <a:latin typeface="Arial (Body)"/>
              </a:rPr>
              <a:t> </a:t>
            </a:r>
            <a:r xmlns:a="http://schemas.openxmlformats.org/drawingml/2006/main">
              <a:rPr lang="vi" sz="1800" b="1" kern="1200" dirty="0" smtClean="0">
                <a:solidFill>
                  <a:srgbClr val="000000"/>
                </a:solidFill>
                <a:latin typeface="Arial (Body)"/>
              </a:rPr>
              <a:t>S</a:t>
            </a:r>
            <a:r xmlns:a="http://schemas.openxmlformats.org/drawingml/2006/main">
              <a:rPr lang="vi" sz="100" b="1" kern="1200" dirty="0" smtClean="0">
                <a:solidFill>
                  <a:srgbClr val="000000"/>
                </a:solidFill>
                <a:latin typeface="Arial (Body)"/>
              </a:rPr>
              <a:t> </a:t>
            </a:r>
            <a:r xmlns:a="http://schemas.openxmlformats.org/drawingml/2006/main">
              <a:rPr lang="vi" sz="1800" b="1" kern="1200" dirty="0" smtClean="0">
                <a:solidFill>
                  <a:srgbClr val="000000"/>
                </a:solidFill>
                <a:latin typeface="Arial (Body)"/>
              </a:rPr>
              <a:t>ps)</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kern="1200" dirty="0" smtClean="0">
                <a:solidFill>
                  <a:srgbClr val="000000"/>
                </a:solidFill>
                <a:latin typeface="Arial (Body)"/>
              </a:rPr>
              <a:t>Một</a:t>
            </a:r>
            <a:r xmlns:a="http://schemas.openxmlformats.org/drawingml/2006/main">
              <a:rPr lang="vi" sz="100" kern="1200" dirty="0" smtClean="0">
                <a:solidFill>
                  <a:srgbClr val="000000"/>
                </a:solidFill>
                <a:latin typeface="Arial (Body)"/>
              </a:rPr>
              <a:t> </a:t>
            </a:r>
            <a:r xmlns:a="http://schemas.openxmlformats.org/drawingml/2006/main">
              <a:rPr lang="vi" sz="1800" kern="1200" dirty="0" smtClean="0">
                <a:solidFill>
                  <a:srgbClr val="000000"/>
                </a:solidFill>
                <a:latin typeface="Arial (Body)"/>
              </a:rPr>
              <a:t>, B</a:t>
            </a:r>
            <a:r xmlns:a="http://schemas.openxmlformats.org/drawingml/2006/main">
              <a:rPr lang="vi" sz="100" kern="1200" dirty="0" smtClean="0">
                <a:solidFill>
                  <a:srgbClr val="000000"/>
                </a:solidFill>
                <a:latin typeface="Arial (Body)"/>
              </a:rPr>
              <a:t> </a:t>
            </a:r>
            <a:r xmlns:a="http://schemas.openxmlformats.org/drawingml/2006/main">
              <a:rPr lang="vi" sz="1800" kern="1200" dirty="0" smtClean="0">
                <a:solidFill>
                  <a:srgbClr val="000000"/>
                </a:solidFill>
                <a:latin typeface="Arial (Body)"/>
              </a:rPr>
              <a:t>,C </a:t>
            </a:r>
            <a:r xmlns:a="http://schemas.openxmlformats.org/drawingml/2006/main">
              <a:rPr lang="vi" sz="1800" kern="1200" dirty="0">
                <a:solidFill>
                  <a:srgbClr val="000000"/>
                </a:solidFill>
                <a:latin typeface="Arial (Body)"/>
              </a:rPr>
              <a:t>là </a:t>
            </a:r>
            <a:r xmlns:a="http://schemas.openxmlformats.org/drawingml/2006/main">
              <a:rPr lang="vi" sz="1800" b="1" kern="1200" dirty="0">
                <a:solidFill>
                  <a:srgbClr val="000000"/>
                </a:solidFill>
                <a:latin typeface="Arial (Body)"/>
              </a:rPr>
              <a:t>các mạng lưới nhà cung cấp</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kern="1200" dirty="0" smtClean="0">
                <a:solidFill>
                  <a:srgbClr val="000000"/>
                </a:solidFill>
                <a:latin typeface="Arial (Body)"/>
              </a:rPr>
              <a:t>X</a:t>
            </a:r>
            <a:r xmlns:a="http://schemas.openxmlformats.org/drawingml/2006/main">
              <a:rPr lang="vi" sz="100" kern="1200" dirty="0" smtClean="0">
                <a:solidFill>
                  <a:srgbClr val="000000"/>
                </a:solidFill>
                <a:latin typeface="Arial (Body)"/>
              </a:rPr>
              <a:t> </a:t>
            </a:r>
            <a:r xmlns:a="http://schemas.openxmlformats.org/drawingml/2006/main">
              <a:rPr lang="vi" sz="1800" kern="1200" dirty="0" smtClean="0">
                <a:solidFill>
                  <a:srgbClr val="000000"/>
                </a:solidFill>
                <a:latin typeface="Arial (Body)"/>
              </a:rPr>
              <a:t>, W</a:t>
            </a:r>
            <a:r xmlns:a="http://schemas.openxmlformats.org/drawingml/2006/main">
              <a:rPr lang="vi" sz="100" kern="1200" dirty="0" smtClean="0">
                <a:solidFill>
                  <a:srgbClr val="000000"/>
                </a:solidFill>
                <a:latin typeface="Arial (Body)"/>
              </a:rPr>
              <a:t> </a:t>
            </a:r>
            <a:r xmlns:a="http://schemas.openxmlformats.org/drawingml/2006/main">
              <a:rPr lang="vi" sz="1800" kern="1200" dirty="0" smtClean="0">
                <a:solidFill>
                  <a:srgbClr val="000000"/>
                </a:solidFill>
                <a:latin typeface="Arial (Body)"/>
              </a:rPr>
              <a:t>,Y </a:t>
            </a:r>
            <a:r xmlns:a="http://schemas.openxmlformats.org/drawingml/2006/main">
              <a:rPr lang="vi" sz="1800" kern="1200" dirty="0">
                <a:solidFill>
                  <a:srgbClr val="000000"/>
                </a:solidFill>
                <a:latin typeface="Arial (Body)"/>
              </a:rPr>
              <a:t>là khách hàng (của mạng lưới nhà cung cấp)</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1800" kern="1200" dirty="0">
                <a:solidFill>
                  <a:srgbClr val="000000"/>
                </a:solidFill>
                <a:latin typeface="Arial (Body)"/>
              </a:rPr>
              <a:t>X là </a:t>
            </a:r>
            <a:r xmlns:a="http://schemas.openxmlformats.org/drawingml/2006/main">
              <a:rPr lang="vi" sz="1800" b="1" kern="1200" dirty="0">
                <a:solidFill>
                  <a:srgbClr val="000000"/>
                </a:solidFill>
                <a:latin typeface="Arial (Body)"/>
              </a:rPr>
              <a:t>dual-homed: </a:t>
            </a:r>
            <a:r xmlns:a="http://schemas.openxmlformats.org/drawingml/2006/main">
              <a:rPr lang="vi" sz="1800" kern="1200" dirty="0">
                <a:solidFill>
                  <a:srgbClr val="000000"/>
                </a:solidFill>
                <a:latin typeface="Arial (Body)"/>
              </a:rPr>
              <a:t>được gắn vào hai mạng</a:t>
            </a:r>
          </a:p>
          <a:p>
            <a:pPr xmlns:a="http://schemas.openxmlformats.org/drawingml/2006/main" marL="255651" lvl="0" indent="-255651" eaLnBrk="0" fontAlgn="base" hangingPunct="0">
              <a:spcAft>
                <a:spcPct val="0"/>
              </a:spcAft>
              <a:tabLst/>
            </a:pPr>
            <a:r xmlns:a="http://schemas.openxmlformats.org/drawingml/2006/main">
              <a:rPr lang="vi" sz="1800" b="1" kern="1200" dirty="0">
                <a:solidFill>
                  <a:srgbClr val="000000"/>
                </a:solidFill>
                <a:latin typeface="Arial (Body)"/>
              </a:rPr>
              <a:t>chính sách để thực thi: </a:t>
            </a:r>
            <a:r xmlns:a="http://schemas.openxmlformats.org/drawingml/2006/main">
              <a:rPr lang="vi" sz="1800" kern="1200" dirty="0">
                <a:solidFill>
                  <a:srgbClr val="000000"/>
                </a:solidFill>
                <a:latin typeface="Arial (Body)"/>
              </a:rPr>
              <a:t>X không muốn định tuyến từ B đến C qua X</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1800" kern="1200" dirty="0">
                <a:solidFill>
                  <a:srgbClr val="000000"/>
                </a:solidFill>
                <a:latin typeface="Arial (Body)"/>
              </a:rPr>
              <a:t>.. vì vậy X sẽ không quảng cáo tới B một lộ trình tới </a:t>
            </a:r>
            <a:r xmlns:a="http://schemas.openxmlformats.org/drawingml/2006/main">
              <a:rPr lang="vi" sz="1800" kern="1200" dirty="0" smtClean="0">
                <a:solidFill>
                  <a:srgbClr val="000000"/>
                </a:solidFill>
                <a:latin typeface="Arial (Body)"/>
              </a:rPr>
              <a:t>C</a:t>
            </a:r>
            <a:endParaRPr xmlns:a="http://schemas.openxmlformats.org/drawingml/2006/main" lang="en-US" sz="1800" kern="1200" dirty="0">
              <a:solidFill>
                <a:srgbClr val="000000"/>
              </a:solidFill>
              <a:latin typeface="Arial (Body)"/>
            </a:endParaRPr>
          </a:p>
        </p:txBody>
      </p:sp>
    </p:spTree>
    <p:extLst>
      <p:ext uri="{BB962C8B-B14F-4D97-AF65-F5344CB8AC3E}">
        <p14:creationId xmlns:p14="http://schemas.microsoft.com/office/powerpoint/2010/main" val="5183614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rPr>
              <a:t>Tại sao định tuyến nội bộ, nội bộ khác nhau?</a:t>
            </a:r>
            <a:endParaRPr xmlns:a="http://schemas.openxmlformats.org/drawingml/2006/main" lang="en-US" dirty="0"/>
          </a:p>
        </p:txBody>
      </p:sp>
      <p:sp>
        <p:nvSpPr>
          <p:cNvPr id="3" name="Text Placeholder 2"/>
          <p:cNvSpPr>
            <a:spLocks noGrp="1"/>
          </p:cNvSpPr>
          <p:nvPr>
            <p:ph type="body" idx="1"/>
          </p:nvPr>
        </p:nvSpPr>
        <p:spPr>
          <a:xfrm>
            <a:off x="457200" y="1600201"/>
            <a:ext cx="8229600" cy="1866580"/>
          </a:xfrm>
        </p:spPr>
        <p:txBody>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Arial (Body)"/>
              </a:rPr>
              <a:t>chính sách </a:t>
            </a:r>
            <a:r xmlns:a="http://schemas.openxmlformats.org/drawingml/2006/main">
              <a:rPr lang="vi" sz="2200" i="1" dirty="0">
                <a:solidFill>
                  <a:srgbClr val="000000"/>
                </a:solidFill>
                <a:latin typeface="Arial (Body)"/>
              </a:rPr>
              <a:t>:</a:t>
            </a:r>
            <a:endParaRPr xmlns:a="http://schemas.openxmlformats.org/drawingml/2006/main" lang="en-US" sz="2200" dirty="0">
              <a:solidFill>
                <a:srgbClr val="000000"/>
              </a:solidFill>
              <a:latin typeface="Arial (Body)"/>
            </a:endParaRPr>
          </a:p>
          <a:p>
            <a:pPr xmlns:a="http://schemas.openxmlformats.org/drawingml/2006/main" marL="255651" lvl="0" indent="-255651" eaLnBrk="0" fontAlgn="base" hangingPunct="0">
              <a:spcAft>
                <a:spcPct val="0"/>
              </a:spcAft>
            </a:pPr>
            <a:r xmlns:a="http://schemas.openxmlformats.org/drawingml/2006/main">
              <a:rPr lang="vi" sz="2200" dirty="0">
                <a:solidFill>
                  <a:srgbClr val="000000"/>
                </a:solidFill>
                <a:latin typeface="Arial (Body)"/>
              </a:rPr>
              <a:t>inter - AS </a:t>
            </a:r>
            <a:r xmlns:a="http://schemas.openxmlformats.org/drawingml/2006/main">
              <a:rPr lang="vi" sz="2200" dirty="0">
                <a:solidFill>
                  <a:srgbClr val="000000"/>
                </a:solidFill>
                <a:latin typeface="Arial (Body)"/>
              </a:rPr>
              <a:t>: quản trị viên muốn kiểm soát cách lưu lượng truy cập được định tuyến, ai định tuyến qua mạng của nó.</a:t>
            </a:r>
          </a:p>
          <a:p>
            <a:pPr xmlns:a="http://schemas.openxmlformats.org/drawingml/2006/main" marL="255651" lvl="0" indent="-255651" eaLnBrk="0" fontAlgn="base" hangingPunct="0">
              <a:spcAft>
                <a:spcPct val="0"/>
              </a:spcAft>
            </a:pPr>
            <a:r xmlns:a="http://schemas.openxmlformats.org/drawingml/2006/main">
              <a:rPr lang="vi" sz="2200" dirty="0">
                <a:solidFill>
                  <a:srgbClr val="000000"/>
                </a:solidFill>
                <a:latin typeface="Arial (Body)"/>
              </a:rPr>
              <a:t>nội bộ - AS </a:t>
            </a:r>
            <a:r xmlns:a="http://schemas.openxmlformats.org/drawingml/2006/main">
              <a:rPr lang="vi" sz="2200" dirty="0">
                <a:solidFill>
                  <a:srgbClr val="000000"/>
                </a:solidFill>
                <a:latin typeface="Arial (Body)"/>
              </a:rPr>
              <a:t>: quản trị viên duy nhất, vì vậy không </a:t>
            </a:r>
            <a:r xmlns:a="http://schemas.openxmlformats.org/drawingml/2006/main">
              <a:rPr lang="vi" sz="2200" dirty="0" smtClean="0">
                <a:solidFill>
                  <a:srgbClr val="000000"/>
                </a:solidFill>
                <a:latin typeface="Arial (Body)"/>
              </a:rPr>
              <a:t>cần quyết định chính sách</a:t>
            </a:r>
            <a:endParaRPr xmlns:a="http://schemas.openxmlformats.org/drawingml/2006/main" lang="en-US" sz="2200" dirty="0">
              <a:solidFill>
                <a:srgbClr val="000000"/>
              </a:solidFill>
              <a:latin typeface="Arial (Body)"/>
            </a:endParaRPr>
          </a:p>
        </p:txBody>
      </p:sp>
      <p:sp>
        <p:nvSpPr>
          <p:cNvPr id="4" name="Content Placeholder 3"/>
          <p:cNvSpPr>
            <a:spLocks noGrp="1"/>
          </p:cNvSpPr>
          <p:nvPr>
            <p:ph sz="quarter" idx="13"/>
          </p:nvPr>
        </p:nvSpPr>
        <p:spPr>
          <a:xfrm>
            <a:off x="457200" y="3466782"/>
            <a:ext cx="8229600" cy="1072515"/>
          </a:xfrm>
        </p:spPr>
        <p:txBody>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Arial (Body)"/>
              </a:rPr>
              <a:t>tỉ lệ:</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định tuyến phân cấp giúp tiết kiệm kích thước bảng, giảm </a:t>
            </a:r>
            <a:r xmlns:a="http://schemas.openxmlformats.org/drawingml/2006/main">
              <a:rPr lang="vi" sz="2200" dirty="0" smtClean="0">
                <a:solidFill>
                  <a:srgbClr val="000000"/>
                </a:solidFill>
                <a:latin typeface="Arial (Body)"/>
              </a:rPr>
              <a:t>lưu lượng cập nhật</a:t>
            </a:r>
            <a:endParaRPr xmlns:a="http://schemas.openxmlformats.org/drawingml/2006/main" lang="en-US" sz="2200" dirty="0">
              <a:solidFill>
                <a:srgbClr val="000000"/>
              </a:solidFill>
              <a:latin typeface="Arial (Body)"/>
            </a:endParaRPr>
          </a:p>
        </p:txBody>
      </p:sp>
      <p:sp>
        <p:nvSpPr>
          <p:cNvPr id="5" name="Content Placeholder 4"/>
          <p:cNvSpPr>
            <a:spLocks noGrp="1"/>
          </p:cNvSpPr>
          <p:nvPr>
            <p:ph sz="quarter" idx="14"/>
          </p:nvPr>
        </p:nvSpPr>
        <p:spPr>
          <a:xfrm>
            <a:off x="457200" y="4539298"/>
            <a:ext cx="8232775" cy="1663382"/>
          </a:xfrm>
        </p:spPr>
        <p:txBody>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Arial (Body)"/>
              </a:rPr>
              <a:t>hiệu suất: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nội bộ - AS </a:t>
            </a:r>
            <a:r xmlns:a="http://schemas.openxmlformats.org/drawingml/2006/main">
              <a:rPr lang="vi" sz="2200" dirty="0">
                <a:solidFill>
                  <a:srgbClr val="000000"/>
                </a:solidFill>
                <a:latin typeface="Arial (Body)"/>
              </a:rPr>
              <a:t>: có thể tập trung vào </a:t>
            </a:r>
            <a:r xmlns:a="http://schemas.openxmlformats.org/drawingml/2006/main">
              <a:rPr lang="vi" sz="2200" dirty="0" smtClean="0">
                <a:solidFill>
                  <a:srgbClr val="000000"/>
                </a:solidFill>
                <a:latin typeface="Arial (Body)"/>
              </a:rPr>
              <a:t>hiệu suất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rPr>
              <a:t>inter - AS </a:t>
            </a:r>
            <a:r xmlns:a="http://schemas.openxmlformats.org/drawingml/2006/main">
              <a:rPr lang="vi" sz="2200" dirty="0" smtClean="0">
                <a:solidFill>
                  <a:srgbClr val="000000"/>
                </a:solidFill>
                <a:latin typeface="Arial (Body)"/>
              </a:rPr>
              <a:t>: chính sách có thể chi phối hiệu suất</a:t>
            </a:r>
            <a:endParaRPr xmlns:a="http://schemas.openxmlformats.org/drawingml/2006/main" lang="en-US" sz="2200" dirty="0">
              <a:solidFill>
                <a:srgbClr val="000000"/>
              </a:solidFill>
              <a:latin typeface="Arial (Body)"/>
            </a:endParaRPr>
          </a:p>
        </p:txBody>
      </p:sp>
    </p:spTree>
    <p:extLst>
      <p:ext uri="{BB962C8B-B14F-4D97-AF65-F5344CB8AC3E}">
        <p14:creationId xmlns:p14="http://schemas.microsoft.com/office/powerpoint/2010/main" val="1423238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(7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 </a:t>
            </a:r>
            <a:r xmlns:a="http://schemas.openxmlformats.org/drawingml/2006/main">
              <a:rPr lang="vi" sz="2200"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b="1" dirty="0">
                <a:latin typeface="+mn-lt"/>
              </a:rPr>
              <a:t>Chữ </a:t>
            </a:r>
            <a:r xmlns:a="http://schemas.openxmlformats.org/drawingml/2006/main">
              <a:rPr lang="vi" sz="2200" b="1" dirty="0" smtClean="0">
                <a:latin typeface="+mn-lt"/>
              </a:rPr>
              <a:t>S</a:t>
            </a:r>
            <a:r xmlns:a="http://schemas.openxmlformats.org/drawingml/2006/main">
              <a:rPr lang="vi" sz="100" b="1" dirty="0" smtClean="0">
                <a:latin typeface="+mn-lt"/>
              </a:rPr>
              <a:t> </a:t>
            </a:r>
            <a:r xmlns:a="http://schemas.openxmlformats.org/drawingml/2006/main">
              <a:rPr lang="vi" sz="2200" b="1" dirty="0" smtClean="0">
                <a:latin typeface="+mn-lt"/>
              </a:rPr>
              <a:t>Đ.</a:t>
            </a:r>
            <a:r xmlns:a="http://schemas.openxmlformats.org/drawingml/2006/main">
              <a:rPr lang="vi" sz="100" b="1" dirty="0" smtClean="0">
                <a:latin typeface="+mn-lt"/>
              </a:rPr>
              <a:t> </a:t>
            </a:r>
            <a:r xmlns:a="http://schemas.openxmlformats.org/drawingml/2006/main">
              <a:rPr lang="vi" sz="2200" b="1" dirty="0">
                <a:latin typeface="+mn-lt"/>
              </a:rPr>
              <a:t>Mặt phẳng điều khiển </a:t>
            </a:r>
            <a:r xmlns:a="http://schemas.openxmlformats.org/drawingml/2006/main">
              <a:rPr lang="vi" sz="2200" b="1"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16718053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rPr>
              <a:t>Mạng được xác định bằng phần mềm (S</a:t>
            </a:r>
            <a:r xmlns:a="http://schemas.openxmlformats.org/drawingml/2006/main">
              <a:rPr lang="vi" sz="100" kern="1200" dirty="0" smtClean="0">
                <a:latin typeface="Times New Roman" panose="02020603050405020304" pitchFamily="18" charset="0"/>
              </a:rPr>
              <a:t> </a:t>
            </a:r>
            <a:r xmlns:a="http://schemas.openxmlformats.org/drawingml/2006/main">
              <a:rPr lang="vi" kern="1200" dirty="0" smtClean="0">
                <a:latin typeface="Times New Roman" panose="02020603050405020304" pitchFamily="18" charset="0"/>
              </a:rPr>
              <a:t>Đ.</a:t>
            </a:r>
            <a:r xmlns:a="http://schemas.openxmlformats.org/drawingml/2006/main">
              <a:rPr lang="vi" sz="100" kern="1200" dirty="0" smtClean="0">
                <a:latin typeface="Times New Roman" panose="02020603050405020304" pitchFamily="18" charset="0"/>
              </a:rPr>
              <a:t> </a:t>
            </a:r>
            <a:r xmlns:a="http://schemas.openxmlformats.org/drawingml/2006/main">
              <a:rPr lang="vi" kern="1200" dirty="0" smtClean="0">
                <a:latin typeface="Times New Roman" panose="02020603050405020304" pitchFamily="18" charset="0"/>
              </a:rPr>
              <a:t>N) </a:t>
            </a:r>
            <a:r xmlns:a="http://schemas.openxmlformats.org/drawingml/2006/main">
              <a:rPr lang="vi" sz="2000" b="0" kern="1200" dirty="0" smtClean="0">
                <a:latin typeface="Times New Roman" panose="02020603050405020304" pitchFamily="18" charset="0"/>
              </a:rPr>
              <a:t>(1 trên 3)</a:t>
            </a:r>
            <a:endParaRPr xmlns:a="http://schemas.openxmlformats.org/drawingml/2006/main" lang="en-US" sz="2000" b="0" kern="1200"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Lớp mạng Internet: trong lịch sử đã được triển khai thông qua cách tiếp cận phân tán, trên mỗi bộ định tuyến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b="1" dirty="0">
                <a:solidFill>
                  <a:srgbClr val="000000"/>
                </a:solidFill>
                <a:latin typeface="Arial (Body)"/>
              </a:rPr>
              <a:t>nguyên khối </a:t>
            </a:r>
            <a:r xmlns:a="http://schemas.openxmlformats.org/drawingml/2006/main">
              <a:rPr lang="vi" sz="2400" dirty="0">
                <a:solidFill>
                  <a:srgbClr val="000000"/>
                </a:solidFill>
                <a:latin typeface="Arial (Body)"/>
              </a:rPr>
              <a:t>chứa phần cứng chuyển mạch, chạy triển khai độc quyền các giao thức chuẩn Internet (IP, RIP, IS-IS, OSPF, </a:t>
            </a:r>
            <a:r xmlns:a="http://schemas.openxmlformats.org/drawingml/2006/main">
              <a:rPr lang="vi" sz="2400" dirty="0" smtClean="0">
                <a:solidFill>
                  <a:srgbClr val="000000"/>
                </a:solidFill>
                <a:latin typeface="Arial (Body)"/>
              </a:rPr>
              <a:t>B</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g</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P) </a:t>
            </a:r>
            <a:r xmlns:a="http://schemas.openxmlformats.org/drawingml/2006/main">
              <a:rPr lang="vi" sz="2400" dirty="0">
                <a:solidFill>
                  <a:srgbClr val="000000"/>
                </a:solidFill>
                <a:latin typeface="Arial (Body)"/>
              </a:rPr>
              <a:t>trong bộ định tuyến độc quyền </a:t>
            </a:r>
            <a:r xmlns:a="http://schemas.openxmlformats.org/drawingml/2006/main">
              <a:rPr lang="vi" sz="2400" dirty="0" smtClean="0">
                <a:solidFill>
                  <a:srgbClr val="000000"/>
                </a:solidFill>
                <a:latin typeface="Arial (Body)"/>
              </a:rPr>
              <a:t>O</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 ( </a:t>
            </a:r>
            <a:r xmlns:a="http://schemas.openxmlformats.org/drawingml/2006/main">
              <a:rPr lang="vi" sz="2400" dirty="0">
                <a:solidFill>
                  <a:srgbClr val="000000"/>
                </a:solidFill>
                <a:latin typeface="Arial (Body)"/>
              </a:rPr>
              <a:t>ví dụ: Cisco </a:t>
            </a:r>
            <a:r xmlns:a="http://schemas.openxmlformats.org/drawingml/2006/main">
              <a:rPr lang="vi" sz="2400" dirty="0" smtClean="0">
                <a:solidFill>
                  <a:srgbClr val="000000"/>
                </a:solidFill>
                <a:latin typeface="Arial (Body)"/>
              </a:rPr>
              <a:t>I</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Ô</a:t>
            </a:r>
            <a:r xmlns:a="http://schemas.openxmlformats.org/drawingml/2006/main">
              <a:rPr lang="vi" sz="100" dirty="0" smtClean="0">
                <a:solidFill>
                  <a:srgbClr val="000000"/>
                </a:solidFill>
                <a:latin typeface="Arial (Body)"/>
              </a:rPr>
              <a:t> </a:t>
            </a:r>
            <a:r xmlns:a="http://schemas.openxmlformats.org/drawingml/2006/main">
              <a:rPr lang="vi" sz="2400" dirty="0" smtClean="0">
                <a:solidFill>
                  <a:srgbClr val="000000"/>
                </a:solidFill>
                <a:latin typeface="Arial (Body)"/>
              </a:rPr>
              <a:t>S)</a:t>
            </a:r>
            <a:endParaRPr xmlns:a="http://schemas.openxmlformats.org/drawingml/2006/main" lang="en-US" sz="2400" dirty="0">
              <a:solidFill>
                <a:srgbClr val="000000"/>
              </a:solidFill>
              <a:latin typeface="Arial (Body)"/>
            </a:endParaRP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rPr>
              <a:t>các “hộp trung gian” khác nhau cho các chức năng lớp mạng khác nhau: tường lửa, bộ cân bằng tải, hộp NAT, ..</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rPr>
              <a:t>~ </a:t>
            </a:r>
            <a:r xmlns:a="http://schemas.openxmlformats.org/drawingml/2006/main">
              <a:rPr lang="vi" sz="2400" dirty="0">
                <a:solidFill>
                  <a:srgbClr val="000000"/>
                </a:solidFill>
                <a:latin typeface="Arial (Body)"/>
              </a:rPr>
              <a:t>2005: quan tâm trở lại trong việc xem xét lại mặt phẳng điều khiển mạng</a:t>
            </a:r>
          </a:p>
        </p:txBody>
      </p:sp>
    </p:spTree>
    <p:extLst>
      <p:ext uri="{BB962C8B-B14F-4D97-AF65-F5344CB8AC3E}">
        <p14:creationId xmlns:p14="http://schemas.microsoft.com/office/powerpoint/2010/main" val="16654441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rPr>
              <a:t>Nhớ lại: Mặt phẳng điều khiển trên mỗi bộ định tuyến</a:t>
            </a:r>
            <a:endParaRPr xmlns:a="http://schemas.openxmlformats.org/drawingml/2006/main"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rPr>
              <a:t>Các thành phần thuật toán định tuyến riêng lẻ </a:t>
            </a:r>
            <a:r xmlns:a="http://schemas.openxmlformats.org/drawingml/2006/main">
              <a:rPr lang="vi" sz="2400" b="1" kern="1200" dirty="0">
                <a:solidFill>
                  <a:srgbClr val="000000"/>
                </a:solidFill>
                <a:latin typeface="Arial (Body)"/>
              </a:rPr>
              <a:t>trong mỗi và mọi bộ định tuyến </a:t>
            </a:r>
            <a:r xmlns:a="http://schemas.openxmlformats.org/drawingml/2006/main">
              <a:rPr lang="vi" sz="2400" kern="1200" dirty="0">
                <a:solidFill>
                  <a:srgbClr val="000000"/>
                </a:solidFill>
                <a:latin typeface="Arial (Body)"/>
              </a:rPr>
              <a:t>tương tác với nhau trong mặt phẳng điều khiển để tính toán </a:t>
            </a:r>
            <a:r xmlns:a="http://schemas.openxmlformats.org/drawingml/2006/main">
              <a:rPr lang="vi" sz="2400" kern="1200" dirty="0" smtClean="0">
                <a:solidFill>
                  <a:srgbClr val="000000"/>
                </a:solidFill>
                <a:latin typeface="Arial (Body)"/>
              </a:rPr>
              <a:t>các bảng chuyển tiếp</a:t>
            </a:r>
          </a:p>
        </p:txBody>
      </p:sp>
      <p:pic>
        <p:nvPicPr>
          <p:cNvPr id="5" name="Picture 4" descr="A diagram divides 6 linked routers into 2 parts, above and below. Above, control pane. Inside the router is a part, routing algorithm. Below,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310" y="3180381"/>
            <a:ext cx="4699380" cy="2989700"/>
          </a:xfrm>
          <a:prstGeom prst="rect">
            <a:avLst/>
          </a:prstGeom>
        </p:spPr>
      </p:pic>
    </p:spTree>
    <p:extLst>
      <p:ext uri="{BB962C8B-B14F-4D97-AF65-F5344CB8AC3E}">
        <p14:creationId xmlns:p14="http://schemas.microsoft.com/office/powerpoint/2010/main" val="30763666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rPr>
              <a:t>Nhớ lại: Mặt phẳng điều khiển tập trung hợp lý</a:t>
            </a:r>
            <a:endParaRPr xmlns:a="http://schemas.openxmlformats.org/drawingml/2006/main"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rPr>
              <a:t>Một bộ điều khiển riêng biệt (thường là từ xa) tương tác với các tác nhân điều khiển cục bộ ( </a:t>
            </a:r>
            <a:r xmlns:a="http://schemas.openxmlformats.org/drawingml/2006/main">
              <a:rPr lang="vi" sz="2400" kern="1200" dirty="0" smtClean="0">
                <a:solidFill>
                  <a:srgbClr val="000000"/>
                </a:solidFill>
                <a:latin typeface="Arial (Body)"/>
              </a:rPr>
              <a:t>C</a:t>
            </a:r>
            <a:r xmlns:a="http://schemas.openxmlformats.org/drawingml/2006/main">
              <a:rPr lang="vi" sz="100" kern="1200" dirty="0" smtClean="0">
                <a:solidFill>
                  <a:srgbClr val="000000"/>
                </a:solidFill>
                <a:latin typeface="Arial (Body)"/>
              </a:rPr>
              <a:t> </a:t>
            </a:r>
            <a:r xmlns:a="http://schemas.openxmlformats.org/drawingml/2006/main">
              <a:rPr lang="vi" sz="2400" kern="1200" dirty="0" smtClean="0">
                <a:solidFill>
                  <a:srgbClr val="000000"/>
                </a:solidFill>
                <a:latin typeface="Arial (Body)"/>
              </a:rPr>
              <a:t>As </a:t>
            </a:r>
            <a:r xmlns:a="http://schemas.openxmlformats.org/drawingml/2006/main">
              <a:rPr lang="vi" sz="2400" kern="1200" dirty="0">
                <a:solidFill>
                  <a:srgbClr val="000000"/>
                </a:solidFill>
                <a:latin typeface="Arial (Body)"/>
              </a:rPr>
              <a:t>) trong các bộ định tuyến để tính toán </a:t>
            </a:r>
            <a:r xmlns:a="http://schemas.openxmlformats.org/drawingml/2006/main">
              <a:rPr lang="vi" sz="2400" kern="1200" dirty="0" smtClean="0">
                <a:solidFill>
                  <a:srgbClr val="000000"/>
                </a:solidFill>
                <a:latin typeface="Arial (Body)"/>
              </a:rPr>
              <a:t>các bảng chuyển tiếp</a:t>
            </a:r>
          </a:p>
        </p:txBody>
      </p:sp>
      <p:pic>
        <p:nvPicPr>
          <p:cNvPr id="5" name="Picture 4" descr="A diagram is divided in 2 parts, above and below. Below is the data plane. 5 linked routers are stretched, with tables between the tops and bottoms of each. Above each table is part, C A. The top of each router points up, to above, control plane. The arrows point to part, remote controller. Below remote controller, there are 5 tables, which point down to the tables below, in the routers. On either side of the part, there is a se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938" y="3180381"/>
            <a:ext cx="4692124" cy="3082240"/>
          </a:xfrm>
          <a:prstGeom prst="rect">
            <a:avLst/>
          </a:prstGeom>
        </p:spPr>
      </p:pic>
    </p:spTree>
    <p:extLst>
      <p:ext uri="{BB962C8B-B14F-4D97-AF65-F5344CB8AC3E}">
        <p14:creationId xmlns:p14="http://schemas.microsoft.com/office/powerpoint/2010/main" val="2337251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rPr>
              <a:t>Mặt phẳng điều khiển tập trung hợp lý</a:t>
            </a:r>
            <a:endParaRPr xmlns:a="http://schemas.openxmlformats.org/drawingml/2006/main"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kern="1200" dirty="0">
                <a:solidFill>
                  <a:srgbClr val="000000"/>
                </a:solidFill>
                <a:latin typeface="Arial (Body)"/>
              </a:rPr>
              <a:t>Một bộ điều khiển riêng biệt (thường là từ xa) tương tác với các tác nhân điều khiển cục bộ ( </a:t>
            </a:r>
            <a:r xmlns:a="http://schemas.openxmlformats.org/drawingml/2006/main">
              <a:rPr lang="vi" sz="2400" kern="1200" dirty="0" smtClean="0">
                <a:solidFill>
                  <a:srgbClr val="000000"/>
                </a:solidFill>
                <a:latin typeface="Arial (Body)"/>
              </a:rPr>
              <a:t>C</a:t>
            </a:r>
            <a:r xmlns:a="http://schemas.openxmlformats.org/drawingml/2006/main">
              <a:rPr lang="vi" sz="100" kern="1200" dirty="0" smtClean="0">
                <a:solidFill>
                  <a:srgbClr val="000000"/>
                </a:solidFill>
                <a:latin typeface="Arial (Body)"/>
              </a:rPr>
              <a:t> </a:t>
            </a:r>
            <a:r xmlns:a="http://schemas.openxmlformats.org/drawingml/2006/main">
              <a:rPr lang="vi" sz="2400" kern="1200" dirty="0" smtClean="0">
                <a:solidFill>
                  <a:srgbClr val="000000"/>
                </a:solidFill>
                <a:latin typeface="Arial (Body)"/>
              </a:rPr>
              <a:t>As </a:t>
            </a:r>
            <a:r xmlns:a="http://schemas.openxmlformats.org/drawingml/2006/main">
              <a:rPr lang="vi" sz="2400" kern="1200" dirty="0">
                <a:solidFill>
                  <a:srgbClr val="000000"/>
                </a:solidFill>
                <a:latin typeface="Arial (Body)"/>
              </a:rPr>
              <a:t>) trong các bộ định tuyến để tính toán các bảng chuyển tiếp</a:t>
            </a:r>
          </a:p>
        </p:txBody>
      </p:sp>
      <p:pic>
        <p:nvPicPr>
          <p:cNvPr id="5" name="Picture 4" descr="A diagram is divided in 2 parts, above and below. Below, data plane. 5 linked routers are stretched, with tables between the tops and bottoms of each. The top of each router points up, to above, control plane. The arrows point to part, remote controller. On either side of the part, there is a se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194" y="3176658"/>
            <a:ext cx="4379611" cy="2876950"/>
          </a:xfrm>
          <a:prstGeom prst="rect">
            <a:avLst/>
          </a:prstGeom>
        </p:spPr>
      </p:pic>
    </p:spTree>
    <p:extLst>
      <p:ext uri="{BB962C8B-B14F-4D97-AF65-F5344CB8AC3E}">
        <p14:creationId xmlns:p14="http://schemas.microsoft.com/office/powerpoint/2010/main" val="3643079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rPr>
              <a:t>Mạng được xác định bằng phần mềm (S</a:t>
            </a:r>
            <a:r xmlns:a="http://schemas.openxmlformats.org/drawingml/2006/main">
              <a:rPr lang="vi" sz="100" kern="1200" dirty="0" smtClean="0">
                <a:latin typeface="Times New Roman" panose="02020603050405020304" pitchFamily="18" charset="0"/>
              </a:rPr>
              <a:t> </a:t>
            </a:r>
            <a:r xmlns:a="http://schemas.openxmlformats.org/drawingml/2006/main">
              <a:rPr lang="vi" kern="1200" dirty="0" smtClean="0">
                <a:latin typeface="Times New Roman" panose="02020603050405020304" pitchFamily="18" charset="0"/>
              </a:rPr>
              <a:t>Đ.</a:t>
            </a:r>
            <a:r xmlns:a="http://schemas.openxmlformats.org/drawingml/2006/main">
              <a:rPr lang="vi" sz="100" kern="1200" dirty="0" smtClean="0">
                <a:latin typeface="Times New Roman" panose="02020603050405020304" pitchFamily="18" charset="0"/>
              </a:rPr>
              <a:t> </a:t>
            </a:r>
            <a:r xmlns:a="http://schemas.openxmlformats.org/drawingml/2006/main">
              <a:rPr lang="vi" kern="1200" dirty="0" smtClean="0">
                <a:latin typeface="Times New Roman" panose="02020603050405020304" pitchFamily="18" charset="0"/>
              </a:rPr>
              <a:t>N) </a:t>
            </a:r>
            <a:r xmlns:a="http://schemas.openxmlformats.org/drawingml/2006/main">
              <a:rPr lang="vi" sz="2000" b="0" kern="1200" dirty="0" smtClean="0">
                <a:latin typeface="Times New Roman" panose="02020603050405020304" pitchFamily="18" charset="0"/>
              </a:rPr>
              <a:t>(2 trên 3)</a:t>
            </a:r>
            <a:endParaRPr xmlns:a="http://schemas.openxmlformats.org/drawingml/2006/main" lang="en-US" sz="2000" b="0" kern="1200"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639701"/>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Arial (Body)"/>
              </a:rPr>
              <a:t>Tại sao </a:t>
            </a:r>
            <a:r xmlns:a="http://schemas.openxmlformats.org/drawingml/2006/main">
              <a:rPr lang="vi" sz="2200" dirty="0">
                <a:solidFill>
                  <a:srgbClr val="000000"/>
                </a:solidFill>
                <a:latin typeface="Arial (Body)"/>
              </a:rPr>
              <a:t>một mặt phẳng điều khiển </a:t>
            </a:r>
            <a:r xmlns:a="http://schemas.openxmlformats.org/drawingml/2006/main">
              <a:rPr lang="vi" sz="2200" b="1" dirty="0">
                <a:solidFill>
                  <a:srgbClr val="000000"/>
                </a:solidFill>
                <a:latin typeface="Arial (Body)"/>
              </a:rPr>
              <a:t>tập trung hợp lý </a:t>
            </a:r>
            <a:r xmlns:a="http://schemas.openxmlformats.org/drawingml/2006/main">
              <a:rPr lang="vi" sz="2200" dirty="0">
                <a:solidFill>
                  <a:srgbClr val="000000"/>
                </a:solidFill>
                <a:latin typeface="Arial (Body)"/>
              </a:rPr>
              <a: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quản lý mạng dễ dàng hơn: tránh cấu hình sai bộ định tuyến, luồng lưu lượng linh hoạt hơn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chuyển tiếp dựa trên bảng (nhắc lại OpenFlow </a:t>
            </a:r>
            <a:r xmlns:a="http://schemas.openxmlformats.org/drawingml/2006/main">
              <a:rPr lang="vi" sz="2200" dirty="0" smtClean="0">
                <a:solidFill>
                  <a:srgbClr val="000000"/>
                </a:solidFill>
                <a:latin typeface="Arial (Body)"/>
              </a:rPr>
              <a:t>A</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P</a:t>
            </a:r>
            <a:r xmlns:a="http://schemas.openxmlformats.org/drawingml/2006/main">
              <a:rPr lang="vi" sz="100" dirty="0" smtClean="0">
                <a:solidFill>
                  <a:srgbClr val="000000"/>
                </a:solidFill>
                <a:latin typeface="Arial (Body)"/>
              </a:rPr>
              <a:t> </a:t>
            </a:r>
            <a:r xmlns:a="http://schemas.openxmlformats.org/drawingml/2006/main">
              <a:rPr lang="vi" sz="2200" dirty="0" smtClean="0">
                <a:solidFill>
                  <a:srgbClr val="000000"/>
                </a:solidFill>
                <a:latin typeface="Arial (Body)"/>
              </a:rPr>
              <a:t>I) </a:t>
            </a:r>
            <a:r xmlns:a="http://schemas.openxmlformats.org/drawingml/2006/main">
              <a:rPr lang="vi" sz="2200" dirty="0">
                <a:solidFill>
                  <a:srgbClr val="000000"/>
                </a:solidFill>
                <a:latin typeface="Arial (Body)"/>
              </a:rPr>
              <a:t>cho phép các bộ định tuyến "lập trình"</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“lập trình” tập trung dễ dàng hơn: tính toán bảng tập trung và phân phối</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“lập trình phân tán: khó hơn: tính toán các bảng là kết quả của thuật toán (giao thức) phân tán được triển khai trong mỗi và mọi </a:t>
            </a:r>
            <a:r xmlns:a="http://schemas.openxmlformats.org/drawingml/2006/main">
              <a:rPr lang="vi" sz="2200" dirty="0" smtClean="0">
                <a:solidFill>
                  <a:srgbClr val="000000"/>
                </a:solidFill>
                <a:latin typeface="Arial (Body)"/>
              </a:rPr>
              <a:t>bộ định tuyến</a:t>
            </a:r>
            <a:endParaRPr xmlns:a="http://schemas.openxmlformats.org/drawingml/2006/main" lang="en-US" sz="2200" dirty="0">
              <a:solidFill>
                <a:srgbClr val="000000"/>
              </a:solidFill>
              <a:latin typeface="Arial (Body)"/>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rPr>
              <a:t>triển khai mở (không độc quyền) của </a:t>
            </a:r>
            <a:r xmlns:a="http://schemas.openxmlformats.org/drawingml/2006/main">
              <a:rPr lang="vi" sz="2200" dirty="0" smtClean="0">
                <a:solidFill>
                  <a:srgbClr val="000000"/>
                </a:solidFill>
                <a:latin typeface="Arial (Body)"/>
              </a:rPr>
              <a:t>mặt phẳng điều khiển</a:t>
            </a:r>
            <a:endParaRPr xmlns:a="http://schemas.openxmlformats.org/drawingml/2006/main" lang="en-US" sz="2200" dirty="0">
              <a:solidFill>
                <a:srgbClr val="000000"/>
              </a:solidFill>
              <a:latin typeface="Arial (Body)"/>
            </a:endParaRPr>
          </a:p>
        </p:txBody>
      </p:sp>
    </p:spTree>
    <p:extLst>
      <p:ext uri="{BB962C8B-B14F-4D97-AF65-F5344CB8AC3E}">
        <p14:creationId xmlns:p14="http://schemas.microsoft.com/office/powerpoint/2010/main" val="16517151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cs typeface="ＭＳ Ｐゴシック" charset="0"/>
              </a:rPr>
              <a:t>Tương tự: Máy tính lớn đến P</a:t>
            </a:r>
            <a:r xmlns:a="http://schemas.openxmlformats.org/drawingml/2006/main">
              <a:rPr lang="vi" sz="100" dirty="0" smtClean="0">
                <a:latin typeface="Times New Roman" panose="02020603050405020304" pitchFamily="18" charset="0"/>
                <a:ea typeface="ＭＳ Ｐゴシック" charset="0"/>
                <a:cs typeface="ＭＳ Ｐゴシック" charset="0"/>
              </a:rPr>
              <a:t> </a:t>
            </a:r>
            <a:r xmlns:a="http://schemas.openxmlformats.org/drawingml/2006/main">
              <a:rPr lang="vi" dirty="0" smtClean="0">
                <a:latin typeface="Times New Roman" panose="02020603050405020304" pitchFamily="18" charset="0"/>
                <a:ea typeface="ＭＳ Ｐゴシック" charset="0"/>
                <a:cs typeface="ＭＳ Ｐゴシック" charset="0"/>
              </a:rPr>
              <a:t>Tiến hóa C*</a:t>
            </a:r>
            <a:endParaRPr xmlns:a="http://schemas.openxmlformats.org/drawingml/2006/main" lang="en-US" baseline="30000" dirty="0">
              <a:latin typeface="Times New Roman" panose="02020603050405020304" pitchFamily="18" charset="0"/>
              <a:ea typeface="ＭＳ Ｐゴシック" charset="0"/>
              <a:cs typeface="ＭＳ Ｐゴシック" charset="0"/>
            </a:endParaRPr>
          </a:p>
        </p:txBody>
      </p:sp>
      <p:pic>
        <p:nvPicPr>
          <p:cNvPr id="43" name="Picture 42" descr="A diagram has 4 main parts. 1. There are 3 sections. 1, specialized applications. 2, specialized operating system. 3, specialized hardware. Notes, vertically integrated, closed, proprietary, slow innovation, small industry. Part 1 points to the remaining parts. 2, many apps. 3, open interface. There are 3 sections. 1, windows, O S, or 2, Linux, or 3, Mac O S. 4, open interface. Microprocessor. Notes, horizontal, open interfaces, rapid innovation, huge indust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08" y="1664112"/>
            <a:ext cx="7314983" cy="4452822"/>
          </a:xfrm>
          <a:prstGeom prst="rect">
            <a:avLst/>
          </a:prstGeom>
        </p:spPr>
      </p:pic>
    </p:spTree>
    <p:extLst>
      <p:ext uri="{BB962C8B-B14F-4D97-AF65-F5344CB8AC3E}">
        <p14:creationId xmlns:p14="http://schemas.microsoft.com/office/powerpoint/2010/main" val="2057581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spAutoFit/>
          </a:bodyPr>
          <a:lstStyle/>
          <a:p>
            <a:pPr xmlns:a="http://schemas.openxmlformats.org/drawingml/2006/main" lvl="0" eaLnBrk="0" fontAlgn="base" hangingPunct="0">
              <a:lnSpc>
                <a:spcPct val="85000"/>
              </a:lnSpc>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cs typeface="+mj-cs"/>
              </a:rPr>
              <a:t>Kỹ thuật giao thông: Định tuyến truyền thống khó khăn</a:t>
            </a:r>
            <a:endParaRPr xmlns:a="http://schemas.openxmlformats.org/drawingml/2006/main" lang="en-US" dirty="0">
              <a:latin typeface="Times New Roman" panose="02020603050405020304" pitchFamily="18" charset="0"/>
              <a:ea typeface="ＭＳ Ｐゴシック" charset="0"/>
              <a:cs typeface="+mj-cs"/>
            </a:endParaRPr>
          </a:p>
        </p:txBody>
      </p:sp>
      <p:pic>
        <p:nvPicPr>
          <p:cNvPr id="148" name="Picture 147"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526355"/>
            <a:ext cx="6876884" cy="2402032"/>
          </a:xfrm>
          <a:prstGeom prst="rect">
            <a:avLst/>
          </a:prstGeom>
        </p:spPr>
      </p:pic>
      <p:sp>
        <p:nvSpPr>
          <p:cNvPr id="13" name="Content Placeholder 12"/>
          <p:cNvSpPr>
            <a:spLocks noGrp="1"/>
          </p:cNvSpPr>
          <p:nvPr>
            <p:ph idx="33"/>
          </p:nvPr>
        </p:nvSpPr>
        <p:spPr>
          <a:xfrm>
            <a:off x="505390" y="4142092"/>
            <a:ext cx="8408298" cy="2108239"/>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b="1" kern="1200" dirty="0">
                <a:solidFill>
                  <a:srgbClr val="000000"/>
                </a:solidFill>
                <a:latin typeface="Arial (Body)"/>
                <a:ea typeface="ＭＳ Ｐゴシック" charset="0"/>
              </a:rPr>
              <a:t>Hỏi: </a:t>
            </a:r>
            <a:r xmlns:a="http://schemas.openxmlformats.org/drawingml/2006/main">
              <a:rPr lang="vi" sz="2000" kern="1200" dirty="0">
                <a:solidFill>
                  <a:srgbClr val="000000"/>
                </a:solidFill>
                <a:latin typeface="Arial (Body)"/>
                <a:ea typeface="ＭＳ Ｐゴシック" charset="0"/>
              </a:rPr>
              <a:t>điều gì sẽ xảy ra nếu nhà điều hành mạng muốn lưu lượng truy cập từ u đến z chạy dọc theo </a:t>
            </a:r>
            <a:r xmlns:a="http://schemas.openxmlformats.org/drawingml/2006/main">
              <a:rPr lang="vi" sz="2000" i="1" kern="1200" dirty="0" smtClean="0">
                <a:solidFill>
                  <a:srgbClr val="000000"/>
                </a:solidFill>
                <a:latin typeface="Arial (Body)"/>
                <a:ea typeface="ＭＳ Ｐゴシック" charset="0"/>
              </a:rPr>
              <a:t>u ?</a:t>
            </a:r>
            <a:r xmlns:a="http://schemas.openxmlformats.org/drawingml/2006/main">
              <a:rPr lang="vi" sz="100" i="1" kern="1200" dirty="0" smtClean="0">
                <a:solidFill>
                  <a:srgbClr val="000000"/>
                </a:solidFill>
                <a:latin typeface="Arial (Body)"/>
                <a:ea typeface="ＭＳ Ｐゴシック" charset="0"/>
              </a:rPr>
              <a:t> </a:t>
            </a:r>
            <a:r xmlns:a="http://schemas.openxmlformats.org/drawingml/2006/main">
              <a:rPr lang="vi" sz="2000" i="1" kern="1200" dirty="0" smtClean="0">
                <a:solidFill>
                  <a:srgbClr val="000000"/>
                </a:solidFill>
                <a:latin typeface="Arial (Body)"/>
                <a:ea typeface="ＭＳ Ｐゴシック" charset="0"/>
              </a:rPr>
              <a:t>v</a:t>
            </a:r>
            <a:r xmlns:a="http://schemas.openxmlformats.org/drawingml/2006/main">
              <a:rPr lang="vi" sz="100" i="1" kern="1200" dirty="0" smtClean="0">
                <a:solidFill>
                  <a:srgbClr val="000000"/>
                </a:solidFill>
                <a:latin typeface="Arial (Body)"/>
                <a:ea typeface="ＭＳ Ｐゴシック" charset="0"/>
              </a:rPr>
              <a:t> </a:t>
            </a:r>
            <a:r xmlns:a="http://schemas.openxmlformats.org/drawingml/2006/main">
              <a:rPr lang="vi" sz="2000" i="1" kern="1200" dirty="0" smtClean="0">
                <a:solidFill>
                  <a:srgbClr val="000000"/>
                </a:solidFill>
                <a:latin typeface="Arial (Body)"/>
                <a:ea typeface="ＭＳ Ｐゴシック" charset="0"/>
              </a:rPr>
              <a:t>w</a:t>
            </a:r>
            <a:r xmlns:a="http://schemas.openxmlformats.org/drawingml/2006/main">
              <a:rPr lang="vi" sz="100" i="1" kern="1200" dirty="0" smtClean="0">
                <a:solidFill>
                  <a:srgbClr val="000000"/>
                </a:solidFill>
                <a:latin typeface="Arial (Body)"/>
                <a:ea typeface="ＭＳ Ｐゴシック" charset="0"/>
              </a:rPr>
              <a:t> lưu lượng </a:t>
            </a:r>
            <a:r xmlns:a="http://schemas.openxmlformats.org/drawingml/2006/main">
              <a:rPr lang="vi" sz="2000" i="1" kern="1200" dirty="0" smtClean="0">
                <a:solidFill>
                  <a:srgbClr val="000000"/>
                </a:solidFill>
                <a:latin typeface="Arial (Body)"/>
                <a:ea typeface="ＭＳ Ｐゴシック" charset="0"/>
              </a:rPr>
              <a:t>z </a:t>
            </a:r>
            <a:r xmlns:a="http://schemas.openxmlformats.org/drawingml/2006/main">
              <a:rPr lang="vi" sz="2000" kern="1200" dirty="0">
                <a:solidFill>
                  <a:srgbClr val="000000"/>
                </a:solidFill>
                <a:latin typeface="Arial (Body)"/>
                <a:ea typeface="ＭＳ Ｐゴシック" charset="0"/>
              </a:rPr>
              <a:t>, x-to-z đến luồng </a:t>
            </a:r>
            <a:r xmlns:a="http://schemas.openxmlformats.org/drawingml/2006/main">
              <a:rPr lang="vi" sz="2000" i="1" kern="1200" dirty="0" smtClean="0">
                <a:solidFill>
                  <a:srgbClr val="000000"/>
                </a:solidFill>
                <a:latin typeface="Arial (Body)"/>
                <a:ea typeface="ＭＳ Ｐゴシック" charset="0"/>
              </a:rPr>
              <a:t>x</a:t>
            </a:r>
            <a:r xmlns:a="http://schemas.openxmlformats.org/drawingml/2006/main">
              <a:rPr lang="vi" sz="100" i="1" kern="1200" dirty="0" smtClean="0">
                <a:solidFill>
                  <a:srgbClr val="000000"/>
                </a:solidFill>
                <a:latin typeface="Arial (Body)"/>
                <a:ea typeface="ＭＳ Ｐゴシック" charset="0"/>
              </a:rPr>
              <a:t> </a:t>
            </a:r>
            <a:r xmlns:a="http://schemas.openxmlformats.org/drawingml/2006/main">
              <a:rPr lang="vi" sz="2000" i="1" kern="1200" dirty="0" smtClean="0">
                <a:solidFill>
                  <a:srgbClr val="000000"/>
                </a:solidFill>
                <a:latin typeface="Arial (Body)"/>
                <a:ea typeface="ＭＳ Ｐゴシック" charset="0"/>
              </a:rPr>
              <a:t>w</a:t>
            </a:r>
            <a:r xmlns:a="http://schemas.openxmlformats.org/drawingml/2006/main">
              <a:rPr lang="vi" sz="100" i="1" kern="1200" dirty="0" smtClean="0">
                <a:solidFill>
                  <a:srgbClr val="000000"/>
                </a:solidFill>
                <a:latin typeface="Arial (Body)"/>
                <a:ea typeface="ＭＳ Ｐゴシック" charset="0"/>
              </a:rPr>
              <a:t> </a:t>
            </a:r>
            <a:r xmlns:a="http://schemas.openxmlformats.org/drawingml/2006/main">
              <a:rPr lang="vi" sz="2000" i="1" kern="1200" dirty="0" smtClean="0">
                <a:solidFill>
                  <a:srgbClr val="000000"/>
                </a:solidFill>
                <a:latin typeface="Arial (Body)"/>
                <a:ea typeface="ＭＳ Ｐゴシック" charset="0"/>
              </a:rPr>
              <a:t>y</a:t>
            </a:r>
            <a:r xmlns:a="http://schemas.openxmlformats.org/drawingml/2006/main">
              <a:rPr lang="vi" sz="100" i="1" kern="1200" dirty="0" smtClean="0">
                <a:solidFill>
                  <a:srgbClr val="000000"/>
                </a:solidFill>
                <a:latin typeface="Arial (Body)"/>
                <a:ea typeface="ＭＳ Ｐゴシック" charset="0"/>
              </a:rPr>
              <a:t> </a:t>
            </a:r>
            <a:r xmlns:a="http://schemas.openxmlformats.org/drawingml/2006/main">
              <a:rPr lang="vi" sz="2000" i="1" kern="1200" dirty="0" smtClean="0">
                <a:solidFill>
                  <a:srgbClr val="000000"/>
                </a:solidFill>
                <a:latin typeface="Arial (Body)"/>
                <a:ea typeface="ＭＳ Ｐゴシック" charset="0"/>
              </a:rPr>
              <a:t>z </a:t>
            </a:r>
            <a:r xmlns:a="http://schemas.openxmlformats.org/drawingml/2006/main">
              <a:rPr lang="vi" sz="2000" kern="1200" dirty="0">
                <a:solidFill>
                  <a:srgbClr val="000000"/>
                </a:solidFill>
                <a:latin typeface="Arial (Body)"/>
                <a:ea typeface="ＭＳ Ｐゴシック" charset="0"/>
              </a:rPr>
              <a:t>?</a:t>
            </a:r>
          </a:p>
          <a:p>
            <a:pPr xmlns:a="http://schemas.openxmlformats.org/drawingml/2006/main" marL="0" lvl="0" indent="0" eaLnBrk="0" fontAlgn="base" hangingPunct="0">
              <a:spcAft>
                <a:spcPct val="0"/>
              </a:spcAft>
              <a:buNone/>
            </a:pPr>
            <a:r xmlns:a="http://schemas.openxmlformats.org/drawingml/2006/main">
              <a:rPr lang="vi" sz="2000" b="1" kern="1200" dirty="0">
                <a:solidFill>
                  <a:srgbClr val="000000"/>
                </a:solidFill>
                <a:latin typeface="Arial (Body)"/>
                <a:ea typeface="ＭＳ Ｐゴシック" charset="0"/>
              </a:rPr>
              <a:t>Trả lời: </a:t>
            </a:r>
            <a:r xmlns:a="http://schemas.openxmlformats.org/drawingml/2006/main">
              <a:rPr lang="vi" sz="2000" kern="1200" dirty="0">
                <a:solidFill>
                  <a:srgbClr val="000000"/>
                </a:solidFill>
                <a:latin typeface="Arial (Body)"/>
                <a:ea typeface="ＭＳ Ｐゴシック" charset="0"/>
              </a:rPr>
              <a:t>cần xác định trọng số liên kết để thuật toán định tuyến lưu lượng tính toán các tuyến tương ứng (hoặc cần một thuật toán định tuyến mới </a:t>
            </a:r>
            <a:r xmlns:a="http://schemas.openxmlformats.org/drawingml/2006/main">
              <a:rPr lang="vi" sz="2000" kern="1200" dirty="0" smtClean="0">
                <a:solidFill>
                  <a:srgbClr val="000000"/>
                </a:solidFill>
                <a:latin typeface="Arial (Body)"/>
                <a:ea typeface="ＭＳ Ｐゴシック" charset="0"/>
              </a:rPr>
              <a:t>)!</a:t>
            </a:r>
          </a:p>
          <a:p>
            <a:pPr xmlns:a="http://schemas.openxmlformats.org/drawingml/2006/main" marL="0" indent="0" eaLnBrk="0" fontAlgn="base" hangingPunct="0">
              <a:spcAft>
                <a:spcPct val="0"/>
              </a:spcAft>
              <a:buNone/>
            </a:pPr>
            <a:r xmlns:a="http://schemas.openxmlformats.org/drawingml/2006/main">
              <a:rPr lang="vi" sz="2000" b="1" kern="1200" dirty="0" smtClean="0">
                <a:solidFill>
                  <a:srgbClr val="000000"/>
                </a:solidFill>
                <a:latin typeface="Arial (Body)"/>
                <a:ea typeface="ＭＳ Ｐゴシック" charset="0"/>
              </a:rPr>
              <a:t>liên kết </a:t>
            </a:r>
            <a:r xmlns:a="http://schemas.openxmlformats.org/drawingml/2006/main">
              <a:rPr lang="vi" sz="2000" b="1" kern="1200" dirty="0">
                <a:solidFill>
                  <a:srgbClr val="000000"/>
                </a:solidFill>
                <a:latin typeface="Arial (Body)"/>
                <a:ea typeface="ＭＳ Ｐゴシック" charset="0"/>
              </a:rPr>
              <a:t>chỉ là “núm” điều khiển: sai </a:t>
            </a:r>
            <a:r xmlns:a="http://schemas.openxmlformats.org/drawingml/2006/main">
              <a:rPr lang="vi" sz="2000" b="1" kern="1200" dirty="0" smtClean="0">
                <a:solidFill>
                  <a:srgbClr val="000000"/>
                </a:solidFill>
                <a:latin typeface="Arial (Body)"/>
                <a:ea typeface="ＭＳ Ｐゴシック" charset="0"/>
              </a:rPr>
              <a:t>!</a:t>
            </a:r>
            <a:endParaRPr xmlns:a="http://schemas.openxmlformats.org/drawingml/2006/main" lang="en-US" sz="2000" b="1"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4785160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cs typeface="+mj-cs"/>
              </a:rPr>
              <a:t>Kỹ thuật giao thông: Khó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pic>
        <p:nvPicPr>
          <p:cNvPr id="4" name="Picture 3"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rrows point through router U and splits. 1, up to router v. 2, down to router 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721984"/>
            <a:ext cx="6876884" cy="2402032"/>
          </a:xfrm>
          <a:prstGeom prst="rect">
            <a:avLst/>
          </a:prstGeom>
        </p:spPr>
      </p:pic>
      <p:sp>
        <p:nvSpPr>
          <p:cNvPr id="3" name="Content Placeholder 2"/>
          <p:cNvSpPr>
            <a:spLocks noGrp="1"/>
          </p:cNvSpPr>
          <p:nvPr>
            <p:ph type="body" idx="1"/>
          </p:nvPr>
        </p:nvSpPr>
        <p:spPr>
          <a:xfrm>
            <a:off x="588723" y="4533350"/>
            <a:ext cx="8229600" cy="148499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Hỏi: </a:t>
            </a:r>
            <a:r xmlns:a="http://schemas.openxmlformats.org/drawingml/2006/main">
              <a:rPr lang="vi" sz="2400" kern="1200" dirty="0">
                <a:solidFill>
                  <a:srgbClr val="000000"/>
                </a:solidFill>
                <a:latin typeface="Arial (Body)"/>
                <a:ea typeface="ＭＳ Ｐゴシック" charset="0"/>
              </a:rPr>
              <a:t>điều gì sẽ xảy ra nếu nhà điều hành mạng muốn </a:t>
            </a:r>
            <a:r xmlns:a="http://schemas.openxmlformats.org/drawingml/2006/main">
              <a:rPr lang="vi" sz="2400" kern="1200" dirty="0" smtClean="0">
                <a:solidFill>
                  <a:srgbClr val="000000"/>
                </a:solidFill>
                <a:latin typeface="Arial (Body)"/>
                <a:ea typeface="ＭＳ Ｐゴシック" charset="0"/>
              </a:rPr>
              <a:t>chia lưu lượng truy cập từ u đến z dọc theo u ?</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v</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w</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z </a:t>
            </a:r>
            <a:r xmlns:a="http://schemas.openxmlformats.org/drawingml/2006/main">
              <a:rPr lang="vi" sz="2400" b="1" kern="1200" dirty="0">
                <a:solidFill>
                  <a:srgbClr val="000000"/>
                </a:solidFill>
                <a:latin typeface="Arial (Body)"/>
                <a:ea typeface="ＭＳ Ｐゴシック" charset="0"/>
              </a:rPr>
              <a:t>và</a:t>
            </a:r>
            <a:r xmlns:a="http://schemas.openxmlformats.org/drawingml/2006/main">
              <a:rPr lang="vi" sz="2400" kern="1200" dirty="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bạn</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x</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y</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z </a:t>
            </a:r>
            <a:r xmlns:a="http://schemas.openxmlformats.org/drawingml/2006/main">
              <a:rPr lang="vi" sz="2400" kern="1200" dirty="0">
                <a:solidFill>
                  <a:srgbClr val="000000"/>
                </a:solidFill>
                <a:latin typeface="Arial (Body)"/>
                <a:ea typeface="ＭＳ Ｐゴシック" charset="0"/>
              </a:rPr>
              <a:t>(cân bằng tải)?</a:t>
            </a:r>
          </a:p>
          <a:p>
            <a:pPr xmlns:a="http://schemas.openxmlformats.org/drawingml/2006/main" marL="0" lv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A: </a:t>
            </a:r>
            <a:r xmlns:a="http://schemas.openxmlformats.org/drawingml/2006/main">
              <a:rPr lang="vi" sz="2400" kern="1200" dirty="0">
                <a:solidFill>
                  <a:srgbClr val="000000"/>
                </a:solidFill>
                <a:latin typeface="Arial (Body)"/>
                <a:ea typeface="ＭＳ Ｐゴシック" charset="0"/>
              </a:rPr>
              <a:t>không làm được (hoặc cần thuật toán định tuyến mới </a:t>
            </a:r>
            <a:r xmlns:a="http://schemas.openxmlformats.org/drawingml/2006/main">
              <a:rPr lang="vi" sz="2400" kern="1200" dirty="0" smtClean="0">
                <a:solidFill>
                  <a:srgbClr val="000000"/>
                </a:solidFill>
                <a:latin typeface="Arial (Body)"/>
                <a:ea typeface="ＭＳ Ｐゴシック" charset="0"/>
              </a:rPr>
              <a:t>)</a:t>
            </a:r>
          </a:p>
        </p:txBody>
      </p:sp>
    </p:spTree>
    <p:extLst>
      <p:ext uri="{BB962C8B-B14F-4D97-AF65-F5344CB8AC3E}">
        <p14:creationId xmlns:p14="http://schemas.microsoft.com/office/powerpoint/2010/main" val="39143282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cs typeface="+mj-cs"/>
              </a:rPr>
              <a:t>Kỹ thuật giao thông: Khó </a:t>
            </a:r>
            <a:r xmlns:a="http://schemas.openxmlformats.org/drawingml/2006/main">
              <a:rPr lang="vi" sz="2000" b="0" dirty="0" smtClean="0">
                <a:latin typeface="Times New Roman" panose="02020603050405020304" pitchFamily="18" charset="0"/>
                <a:ea typeface="ＭＳ Ｐゴシック" charset="0"/>
                <a:cs typeface="+mj-cs"/>
              </a:rPr>
              <a:t>(2 trên 2)</a:t>
            </a:r>
            <a:endParaRPr xmlns:a="http://schemas.openxmlformats.org/drawingml/2006/main" lang="en-US" sz="2000" b="0" dirty="0">
              <a:latin typeface="Times New Roman" panose="02020603050405020304" pitchFamily="18" charset="0"/>
              <a:ea typeface="ＭＳ Ｐゴシック" charset="0"/>
              <a:cs typeface="+mj-cs"/>
            </a:endParaRPr>
          </a:p>
        </p:txBody>
      </p:sp>
      <p:pic>
        <p:nvPicPr>
          <p:cNvPr id="97" name="Picture 96"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n arrow points through router u, v, and w, to router z. From below router x, another arrow points through router w, and y, to router z."/>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636066"/>
            <a:ext cx="6876884" cy="2603218"/>
          </a:xfrm>
          <a:prstGeom prst="rect">
            <a:avLst/>
          </a:prstGeom>
        </p:spPr>
      </p:pic>
      <p:sp>
        <p:nvSpPr>
          <p:cNvPr id="14" name="Content Placeholder 13"/>
          <p:cNvSpPr>
            <a:spLocks noGrp="1"/>
          </p:cNvSpPr>
          <p:nvPr>
            <p:ph idx="4294967295"/>
          </p:nvPr>
        </p:nvSpPr>
        <p:spPr>
          <a:xfrm>
            <a:off x="457200" y="4596619"/>
            <a:ext cx="8229601" cy="1392237"/>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kern="1200" dirty="0">
                <a:solidFill>
                  <a:srgbClr val="000000"/>
                </a:solidFill>
                <a:latin typeface="Arial (Body)"/>
                <a:ea typeface="ＭＳ Ｐゴシック" charset="0"/>
              </a:rPr>
              <a:t>H: </a:t>
            </a:r>
            <a:r xmlns:a="http://schemas.openxmlformats.org/drawingml/2006/main">
              <a:rPr lang="vi" sz="2200" kern="1200" dirty="0">
                <a:solidFill>
                  <a:srgbClr val="000000"/>
                </a:solidFill>
                <a:latin typeface="Arial (Body)"/>
                <a:ea typeface="ＭＳ Ｐゴシック" charset="0"/>
              </a:rPr>
              <a:t>nếu w muốn định tuyến giao thông màu xanh và đỏ khác nhau thì sao?</a:t>
            </a:r>
          </a:p>
          <a:p>
            <a:pPr xmlns:a="http://schemas.openxmlformats.org/drawingml/2006/main" marL="355600" lvl="0" indent="-355600" eaLnBrk="0" fontAlgn="base" hangingPunct="0">
              <a:spcAft>
                <a:spcPct val="0"/>
              </a:spcAft>
              <a:buNone/>
            </a:pPr>
            <a:r xmlns:a="http://schemas.openxmlformats.org/drawingml/2006/main">
              <a:rPr lang="vi" sz="2200" b="1" kern="1200" dirty="0" smtClean="0">
                <a:solidFill>
                  <a:srgbClr val="000000"/>
                </a:solidFill>
                <a:latin typeface="Arial (Body)"/>
                <a:ea typeface="ＭＳ Ｐゴシック" charset="0"/>
              </a:rPr>
              <a:t>A </a:t>
            </a:r>
            <a:r xmlns:a="http://schemas.openxmlformats.org/drawingml/2006/main">
              <a:rPr lang="vi" sz="2200" b="1" kern="1200" dirty="0">
                <a:solidFill>
                  <a:srgbClr val="000000"/>
                </a:solidFill>
                <a:latin typeface="Arial (Body)"/>
                <a:ea typeface="ＭＳ Ｐゴシック" charset="0"/>
              </a:rPr>
              <a:t>: </a:t>
            </a:r>
            <a:r xmlns:a="http://schemas.openxmlformats.org/drawingml/2006/main">
              <a:rPr lang="vi" sz="2200" kern="1200" dirty="0">
                <a:solidFill>
                  <a:srgbClr val="000000"/>
                </a:solidFill>
                <a:latin typeface="Arial (Body)"/>
                <a:ea typeface="ＭＳ Ｐゴシック" charset="0"/>
              </a:rPr>
              <a:t>không thể làm điều đó (với chuyển tiếp dựa trên đích và </a:t>
            </a:r>
            <a:r xmlns:a="http://schemas.openxmlformats.org/drawingml/2006/main">
              <a:rPr lang="vi" sz="2200" kern="1200" dirty="0" smtClean="0">
                <a:solidFill>
                  <a:srgbClr val="000000"/>
                </a:solidFill>
                <a:latin typeface="Arial (Body)"/>
                <a:ea typeface="ＭＳ Ｐゴシック" charset="0"/>
              </a:rPr>
              <a:t>L</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200" kern="1200" dirty="0" smtClean="0">
                <a:solidFill>
                  <a:srgbClr val="000000"/>
                </a:solidFill>
                <a:latin typeface="Arial (Body)"/>
                <a:ea typeface="ＭＳ Ｐゴシック" charset="0"/>
              </a:rPr>
              <a:t>S, D</a:t>
            </a:r>
            <a:r xmlns:a="http://schemas.openxmlformats.org/drawingml/2006/main">
              <a:rPr lang="vi" sz="100" kern="1200" dirty="0" smtClean="0">
                <a:solidFill>
                  <a:srgbClr val="000000"/>
                </a:solidFill>
                <a:latin typeface="Arial (Body)"/>
                <a:ea typeface="ＭＳ Ｐゴシック" charset="0"/>
              </a:rPr>
              <a:t> định tuyến </a:t>
            </a:r>
            <a:r xmlns:a="http://schemas.openxmlformats.org/drawingml/2006/main">
              <a:rPr lang="vi" sz="2200" kern="1200" dirty="0" smtClean="0">
                <a:solidFill>
                  <a:srgbClr val="000000"/>
                </a:solidFill>
                <a:latin typeface="Arial (Body)"/>
                <a:ea typeface="ＭＳ Ｐゴシック" charset="0"/>
              </a:rPr>
              <a:t>V </a:t>
            </a:r>
            <a:r xmlns:a="http://schemas.openxmlformats.org/drawingml/2006/main">
              <a:rPr lang="vi" sz="2200" kern="1200" dirty="0">
                <a:solidFill>
                  <a:srgbClr val="000000"/>
                </a:solidFill>
                <a:latin typeface="Arial (Body)"/>
                <a:ea typeface="ＭＳ Ｐゴシック" charset="0"/>
              </a:rPr>
              <a:t>)</a:t>
            </a:r>
          </a:p>
        </p:txBody>
      </p:sp>
    </p:spTree>
    <p:extLst>
      <p:ext uri="{BB962C8B-B14F-4D97-AF65-F5344CB8AC3E}">
        <p14:creationId xmlns:p14="http://schemas.microsoft.com/office/powerpoint/2010/main" val="24068165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143"/>
            <a:ext cx="8229600" cy="707856"/>
          </a:xfrm>
        </p:spPr>
        <p:txBody>
          <a:bodyPr tIns="91425" anchor="ctr">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Mạng được xác định bằng phần mềm (S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N) </a:t>
            </a:r>
            <a:r xmlns:a="http://schemas.openxmlformats.org/drawingml/2006/main">
              <a:rPr lang="vi" sz="2000" b="0" kern="1200" dirty="0" smtClean="0">
                <a:latin typeface="Times New Roman" panose="02020603050405020304" pitchFamily="18" charset="0"/>
                <a:ea typeface="ＭＳ Ｐゴシック" charset="0"/>
              </a:rPr>
              <a:t>(3 trên 3)</a:t>
            </a:r>
            <a:endParaRPr xmlns:a="http://schemas.openxmlformats.org/drawingml/2006/main" lang="en-US" sz="2000" b="0" kern="1200" dirty="0">
              <a:latin typeface="Times New Roman" panose="02020603050405020304" pitchFamily="18" charset="0"/>
              <a:ea typeface="ＭＳ Ｐゴシック" charset="0"/>
            </a:endParaRPr>
          </a:p>
        </p:txBody>
      </p:sp>
      <p:pic>
        <p:nvPicPr>
          <p:cNvPr id="14" name="Picture 13" descr="A diagram is divided in 2 parts, above and below. There are 4 steps. Below, data plane. 5 linked routers are stretched, with tables between the tops and bottoms of each. Step 1 points to a table. Generalized flow based forwarding. For example, Open Flow. Above each table is part, C A. The top of each router points up, to above, control plane. Step 2 points to the line dividing data and control planes. Control, data plane separation. The arrows point to part, remote controller. Below remote controller, there are 5 tables, which point down to the tables below, in the routers. On either side of the part, there is a sever. Above remote control are 3 other parts, routing, access control, and load balance. Step 3 points to load balance. Control plane functions external to data plane switches. Step 4 points to routing and access control. Programmable control applica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362" y="1755180"/>
            <a:ext cx="6841276" cy="4139223"/>
          </a:xfrm>
          <a:prstGeom prst="rect">
            <a:avLst/>
          </a:prstGeom>
        </p:spPr>
      </p:pic>
    </p:spTree>
    <p:extLst>
      <p:ext uri="{BB962C8B-B14F-4D97-AF65-F5344CB8AC3E}">
        <p14:creationId xmlns:p14="http://schemas.microsoft.com/office/powerpoint/2010/main" val="26555367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Phối cảnh N: Công tắc mặt phẳng dữ liệu</a:t>
            </a:r>
            <a:endParaRPr xmlns:a="http://schemas.openxmlformats.org/drawingml/2006/main" lang="en-US" kern="120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4724400" cy="472434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000" b="1" dirty="0">
                <a:solidFill>
                  <a:srgbClr val="000000"/>
                </a:solidFill>
                <a:latin typeface="Arial (Body)"/>
                <a:ea typeface="ＭＳ Ｐゴシック" charset="0"/>
              </a:rPr>
              <a:t>Công tắc mặt phẳng dữ liệu</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chuyển mạch hàng hóa nhanh, đơn giản triển khai chuyển tiếp mặt phẳng dữ liệu tổng quát (Phần 4.4) trong phần cứng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bảng lưu lượng chuyển đổi được tính toán, cài đặt bởi bộ điều khiển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smtClean="0">
                <a:solidFill>
                  <a:srgbClr val="000000"/>
                </a:solidFill>
                <a:latin typeface="Arial (Body)"/>
                <a:ea typeface="ＭＳ Ｐゴシック" charset="0"/>
              </a:rPr>
              <a:t>Một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P</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000" dirty="0" smtClean="0">
                <a:solidFill>
                  <a:srgbClr val="000000"/>
                </a:solidFill>
                <a:latin typeface="Arial (Body)"/>
                <a:ea typeface="ＭＳ Ｐゴシック" charset="0"/>
              </a:rPr>
              <a:t>Tôi dành cho </a:t>
            </a:r>
            <a:r xmlns:a="http://schemas.openxmlformats.org/drawingml/2006/main">
              <a:rPr lang="vi" sz="2000" dirty="0">
                <a:solidFill>
                  <a:srgbClr val="000000"/>
                </a:solidFill>
                <a:latin typeface="Arial (Body)"/>
                <a:ea typeface="ＭＳ Ｐゴシック" charset="0"/>
              </a:rPr>
              <a:t>điều khiển công tắc dựa trên bảng (ví dụ: OpenFlow)</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xác định những gì có thể kiểm soát được và những gì không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rPr>
              <a:t>giao thức để giao tiếp với bộ điều khiển (ví dụ: OpenFlow </a:t>
            </a:r>
            <a:r xmlns:a="http://schemas.openxmlformats.org/drawingml/2006/main">
              <a:rPr lang="vi" sz="2000" dirty="0" smtClean="0">
                <a:solidFill>
                  <a:srgbClr val="000000"/>
                </a:solidFill>
                <a:latin typeface="Arial (Body)"/>
                <a:ea typeface="ＭＳ Ｐゴシック" charset="0"/>
              </a:rPr>
              <a:t>)</a:t>
            </a:r>
            <a:endParaRPr xmlns:a="http://schemas.openxmlformats.org/drawingml/2006/main" lang="en-US" sz="2000" dirty="0">
              <a:solidFill>
                <a:srgbClr val="000000"/>
              </a:solidFill>
              <a:latin typeface="Arial (Body)"/>
              <a:ea typeface="ＭＳ Ｐゴシック" charset="0"/>
            </a:endParaRPr>
          </a:p>
        </p:txBody>
      </p:sp>
      <p:pic>
        <p:nvPicPr>
          <p:cNvPr id="4" name="Picture 3" descr="There are 3 parts in a diagram. The bottom part is highlighted, the 2 parts above are blocked out. Part, data plane. There is a group of 5 linked S D N controlled switch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648" y="1806974"/>
            <a:ext cx="3332152" cy="4310791"/>
          </a:xfrm>
          <a:prstGeom prst="rect">
            <a:avLst/>
          </a:prstGeom>
        </p:spPr>
      </p:pic>
    </p:spTree>
    <p:extLst>
      <p:ext uri="{BB962C8B-B14F-4D97-AF65-F5344CB8AC3E}">
        <p14:creationId xmlns:p14="http://schemas.microsoft.com/office/powerpoint/2010/main" val="34307683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Phối cảnh N: 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N Bộ điều khiển</a:t>
            </a:r>
            <a:endParaRPr xmlns:a="http://schemas.openxmlformats.org/drawingml/2006/main"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4343400" cy="4525963"/>
          </a:xfrm>
        </p:spPr>
        <p:txBody>
          <a:bodyPr/>
          <a:lstStyle/>
          <a:p>
            <a:pPr xmlns:a="http://schemas.openxmlformats.org/drawingml/2006/main" marL="0" lvl="0" indent="0" eaLnBrk="0" fontAlgn="base" hangingPunct="0">
              <a:spcAft>
                <a:spcPct val="0"/>
              </a:spcAft>
              <a:buNone/>
            </a:pPr>
            <a:r xmlns:a="http://schemas.openxmlformats.org/drawingml/2006/main">
              <a:rPr lang="vi" sz="2000" b="1" kern="1200" dirty="0" smtClean="0">
                <a:solidFill>
                  <a:srgbClr val="000000"/>
                </a:solidFill>
                <a:latin typeface="Arial (Body)"/>
                <a:ea typeface="ＭＳ Ｐゴシック" charset="0"/>
              </a:rPr>
              <a:t>S</a:t>
            </a:r>
            <a:r xmlns:a="http://schemas.openxmlformats.org/drawingml/2006/main">
              <a:rPr lang="vi" sz="100" b="1" kern="1200" dirty="0" smtClean="0">
                <a:solidFill>
                  <a:srgbClr val="000000"/>
                </a:solidFill>
                <a:latin typeface="Arial (Body)"/>
                <a:ea typeface="ＭＳ Ｐゴシック" charset="0"/>
              </a:rPr>
              <a:t> </a:t>
            </a:r>
            <a:r xmlns:a="http://schemas.openxmlformats.org/drawingml/2006/main">
              <a:rPr lang="vi" sz="2000" b="1" kern="1200" dirty="0" smtClean="0">
                <a:solidFill>
                  <a:srgbClr val="000000"/>
                </a:solidFill>
                <a:latin typeface="Arial (Body)"/>
                <a:ea typeface="ＭＳ Ｐゴシック" charset="0"/>
              </a:rPr>
              <a:t>Đ.</a:t>
            </a:r>
            <a:r xmlns:a="http://schemas.openxmlformats.org/drawingml/2006/main">
              <a:rPr lang="vi" sz="100" b="1" kern="1200" dirty="0" smtClean="0">
                <a:solidFill>
                  <a:srgbClr val="000000"/>
                </a:solidFill>
                <a:latin typeface="Arial (Body)"/>
                <a:ea typeface="ＭＳ Ｐゴシック" charset="0"/>
              </a:rPr>
              <a:t> Bộ điều khiển </a:t>
            </a:r>
            <a:r xmlns:a="http://schemas.openxmlformats.org/drawingml/2006/main">
              <a:rPr lang="vi" sz="2000" b="1" kern="1200" dirty="0" smtClean="0">
                <a:solidFill>
                  <a:srgbClr val="000000"/>
                </a:solidFill>
                <a:latin typeface="Arial (Body)"/>
                <a:ea typeface="ＭＳ Ｐゴシック" charset="0"/>
              </a:rPr>
              <a:t>N </a:t>
            </a:r>
            <a:r xmlns:a="http://schemas.openxmlformats.org/drawingml/2006/main">
              <a:rPr lang="vi" sz="2000" b="1" kern="1200" dirty="0">
                <a:solidFill>
                  <a:srgbClr val="000000"/>
                </a:solidFill>
                <a:latin typeface="Arial (Body)"/>
                <a:ea typeface="ＭＳ Ｐゴシック" charset="0"/>
              </a:rPr>
              <a:t>(mạng </a:t>
            </a:r>
            <a:r xmlns:a="http://schemas.openxmlformats.org/drawingml/2006/main">
              <a:rPr lang="vi" sz="2000" b="1" kern="1200" dirty="0" smtClean="0">
                <a:solidFill>
                  <a:srgbClr val="000000"/>
                </a:solidFill>
                <a:latin typeface="Arial (Body)"/>
                <a:ea typeface="ＭＳ Ｐゴシック" charset="0"/>
              </a:rPr>
              <a:t>O</a:t>
            </a:r>
            <a:r xmlns:a="http://schemas.openxmlformats.org/drawingml/2006/main">
              <a:rPr lang="vi" sz="100" b="1" kern="1200" dirty="0" smtClean="0">
                <a:solidFill>
                  <a:srgbClr val="000000"/>
                </a:solidFill>
                <a:latin typeface="Arial (Body)"/>
                <a:ea typeface="ＭＳ Ｐゴシック" charset="0"/>
              </a:rPr>
              <a:t> </a:t>
            </a:r>
            <a:r xmlns:a="http://schemas.openxmlformats.org/drawingml/2006/main">
              <a:rPr lang="vi" sz="2000" b="1" kern="1200" dirty="0" smtClean="0">
                <a:solidFill>
                  <a:srgbClr val="000000"/>
                </a:solidFill>
                <a:latin typeface="Arial (Body)"/>
                <a:ea typeface="ＭＳ Ｐゴシック" charset="0"/>
              </a:rPr>
              <a:t>S):</a:t>
            </a:r>
            <a:endParaRPr xmlns:a="http://schemas.openxmlformats.org/drawingml/2006/main" lang="en-US" sz="2000" b="1" kern="1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000" kern="1200" dirty="0">
                <a:solidFill>
                  <a:srgbClr val="000000"/>
                </a:solidFill>
                <a:latin typeface="Arial (Body)"/>
                <a:ea typeface="ＭＳ Ｐゴシック" charset="0"/>
              </a:rPr>
              <a:t>duy trì thông tin trạng thái mạng</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000" kern="1200" dirty="0">
                <a:solidFill>
                  <a:srgbClr val="000000"/>
                </a:solidFill>
                <a:latin typeface="Arial (Body)"/>
                <a:ea typeface="ＭＳ Ｐゴシック" charset="0"/>
              </a:rPr>
              <a:t>tương tác với các ứng dụng điều khiển mạng “ở trên” qua hướng bắc </a:t>
            </a:r>
            <a:r xmlns:a="http://schemas.openxmlformats.org/drawingml/2006/main">
              <a:rPr lang="vi" sz="2000" kern="1200" dirty="0" smtClean="0">
                <a:solidFill>
                  <a:srgbClr val="000000"/>
                </a:solidFill>
                <a:latin typeface="Arial (Body)"/>
                <a:ea typeface="ＭＳ Ｐゴシック" charset="0"/>
              </a:rPr>
              <a:t>A</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P</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Tôi</a:t>
            </a:r>
            <a:endParaRPr xmlns:a="http://schemas.openxmlformats.org/drawingml/2006/main" lang="en-US" sz="2000" kern="1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000" kern="1200" dirty="0">
                <a:solidFill>
                  <a:srgbClr val="000000"/>
                </a:solidFill>
                <a:latin typeface="Arial (Body)"/>
                <a:ea typeface="ＭＳ Ｐゴシック" charset="0"/>
              </a:rPr>
              <a:t>tương tác với các bộ chuyển mạch mạng “bên dưới” qua hướng nam </a:t>
            </a:r>
            <a:r xmlns:a="http://schemas.openxmlformats.org/drawingml/2006/main">
              <a:rPr lang="vi" sz="2000" kern="1200" dirty="0" smtClean="0">
                <a:solidFill>
                  <a:srgbClr val="000000"/>
                </a:solidFill>
                <a:latin typeface="Arial (Body)"/>
                <a:ea typeface="ＭＳ Ｐゴシック" charset="0"/>
              </a:rPr>
              <a:t>A</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P</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Tôi</a:t>
            </a:r>
            <a:endParaRPr xmlns:a="http://schemas.openxmlformats.org/drawingml/2006/main" lang="en-US" sz="2000" kern="12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000" kern="1200" dirty="0">
                <a:solidFill>
                  <a:srgbClr val="000000"/>
                </a:solidFill>
                <a:latin typeface="Arial (Body)"/>
                <a:ea typeface="ＭＳ Ｐゴシック" charset="0"/>
              </a:rPr>
              <a:t>được triển khai dưới dạng hệ thống phân tán cho hiệu suất, khả năng mở rộng, khả năng chịu lỗi, </a:t>
            </a:r>
            <a:r xmlns:a="http://schemas.openxmlformats.org/drawingml/2006/main">
              <a:rPr lang="vi" sz="2000" kern="1200" dirty="0" smtClean="0">
                <a:solidFill>
                  <a:srgbClr val="000000"/>
                </a:solidFill>
                <a:latin typeface="Arial (Body)"/>
                <a:ea typeface="ＭＳ Ｐゴシック" charset="0"/>
              </a:rPr>
              <a:t>độ bền</a:t>
            </a:r>
            <a:endParaRPr xmlns:a="http://schemas.openxmlformats.org/drawingml/2006/main" lang="en-US" sz="2000" kern="1200" dirty="0">
              <a:solidFill>
                <a:srgbClr val="000000"/>
              </a:solidFill>
              <a:latin typeface="Arial (Body)"/>
              <a:ea typeface="ＭＳ Ｐゴシック" charset="0"/>
            </a:endParaRPr>
          </a:p>
        </p:txBody>
      </p:sp>
      <p:pic>
        <p:nvPicPr>
          <p:cNvPr id="16" name="Picture 15" descr="There are 3 parts in a diagram. The middle part is highlighted, the parts above and below are blocked out. Part, control plane. A server has a part beside it, S D N controller, network operating system. A line above and below separates this part from the blocked out parts. Above, northbound A P I. Below, southbound A P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696" y="1437503"/>
            <a:ext cx="3746149" cy="4638091"/>
          </a:xfrm>
          <a:prstGeom prst="rect">
            <a:avLst/>
          </a:prstGeom>
        </p:spPr>
      </p:pic>
    </p:spTree>
    <p:extLst>
      <p:ext uri="{BB962C8B-B14F-4D97-AF65-F5344CB8AC3E}">
        <p14:creationId xmlns:p14="http://schemas.microsoft.com/office/powerpoint/2010/main" val="10984256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Phối cảnh N: Ứng dụng điều khiển</a:t>
            </a:r>
            <a:endParaRPr xmlns:a="http://schemas.openxmlformats.org/drawingml/2006/main"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4465320" cy="4525963"/>
          </a:xfrm>
        </p:spPr>
        <p:txBody>
          <a:bodyPr/>
          <a:lstStyle/>
          <a:p>
            <a:pPr xmlns:a="http://schemas.openxmlformats.org/drawingml/2006/main" marL="0" lvl="0" indent="0" eaLnBrk="0" fontAlgn="base" hangingPunct="0">
              <a:spcAft>
                <a:spcPct val="0"/>
              </a:spcAft>
              <a:buNone/>
            </a:pPr>
            <a:r xmlns:a="http://schemas.openxmlformats.org/drawingml/2006/main">
              <a:rPr lang="vi" sz="2400" b="1" kern="1200" dirty="0">
                <a:solidFill>
                  <a:srgbClr val="000000"/>
                </a:solidFill>
                <a:latin typeface="Arial (Body)"/>
                <a:ea typeface="ＭＳ Ｐゴシック" charset="0"/>
              </a:rPr>
              <a:t>ứng dụng điều khiển mạng:</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kern="1200" dirty="0">
                <a:solidFill>
                  <a:srgbClr val="000000"/>
                </a:solidFill>
                <a:latin typeface="Arial (Body)"/>
                <a:ea typeface="ＭＳ Ｐゴシック" charset="0"/>
              </a:rPr>
              <a:t>“bộ não” điều khiển: thực hiện các chức năng điều khiển sử dụng các dịch vụ cấp thấp hơn, </a:t>
            </a:r>
            <a:r xmlns:a="http://schemas.openxmlformats.org/drawingml/2006/main">
              <a:rPr lang="vi" sz="2400" kern="1200" dirty="0" smtClean="0">
                <a:solidFill>
                  <a:srgbClr val="000000"/>
                </a:solidFill>
                <a:latin typeface="Arial (Body)"/>
                <a:ea typeface="ＭＳ Ｐゴシック" charset="0"/>
              </a:rPr>
              <a:t>A</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P</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tôi </a:t>
            </a:r>
            <a:r xmlns:a="http://schemas.openxmlformats.org/drawingml/2006/main">
              <a:rPr lang="vi" sz="2400" kern="1200" dirty="0">
                <a:solidFill>
                  <a:srgbClr val="000000"/>
                </a:solidFill>
                <a:latin typeface="Arial (Body)"/>
                <a:ea typeface="ＭＳ Ｐゴシック" charset="0"/>
              </a:rPr>
              <a:t>cung cấp bởi </a:t>
            </a: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N</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a:solidFill>
                  <a:srgbClr val="000000"/>
                </a:solidFill>
                <a:latin typeface="Arial (Body)"/>
                <a:ea typeface="ＭＳ Ｐゴシック" charset="0"/>
              </a:rPr>
              <a:t>bộ điều khiển </a:t>
            </a:r>
            <a:r xmlns:a="http://schemas.openxmlformats.org/drawingml/2006/main">
              <a:rPr lang="vi" sz="2400" kern="1200" dirty="0" smtClean="0">
                <a:solidFill>
                  <a:srgbClr val="000000"/>
                </a:solidFill>
                <a:latin typeface="Arial (Body)"/>
                <a:ea typeface="ＭＳ Ｐゴシック" charset="0"/>
              </a:rPr>
              <a:t>D</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b="1" kern="1200" dirty="0">
                <a:solidFill>
                  <a:srgbClr val="000000"/>
                </a:solidFill>
                <a:latin typeface="Arial (Body)"/>
                <a:ea typeface="ＭＳ Ｐゴシック" charset="0"/>
              </a:rPr>
              <a:t>nhóm: </a:t>
            </a:r>
            <a:r xmlns:a="http://schemas.openxmlformats.org/drawingml/2006/main">
              <a:rPr lang="vi" sz="2400" kern="1200" dirty="0">
                <a:solidFill>
                  <a:srgbClr val="000000"/>
                </a:solidFill>
                <a:latin typeface="Arial (Body)"/>
                <a:ea typeface="ＭＳ Ｐゴシック" charset="0"/>
              </a:rPr>
              <a:t>có thể được cung cấp bởi bên </a:t>
            </a:r>
            <a:r xmlns:a="http://schemas.openxmlformats.org/drawingml/2006/main">
              <a:rPr lang="vi" sz="2400" kern="1200" baseline="30000" dirty="0">
                <a:solidFill>
                  <a:srgbClr val="000000"/>
                </a:solidFill>
                <a:latin typeface="Arial (Body)"/>
                <a:ea typeface="ＭＳ Ｐゴシック" charset="0"/>
              </a:rPr>
              <a:t>thứ 3 </a:t>
            </a:r>
            <a:r xmlns:a="http://schemas.openxmlformats.org/drawingml/2006/main">
              <a:rPr lang="vi" sz="2400" kern="1200" dirty="0">
                <a:solidFill>
                  <a:srgbClr val="000000"/>
                </a:solidFill>
                <a:latin typeface="Arial (Body)"/>
                <a:ea typeface="ＭＳ Ｐゴシック" charset="0"/>
              </a:rPr>
              <a:t>: khác với nhà cung cấp định tuyến hoặc </a:t>
            </a: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Đ.</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bộ điều khiển N</a:t>
            </a:r>
            <a:endParaRPr xmlns:a="http://schemas.openxmlformats.org/drawingml/2006/main" lang="en-US" sz="2400" kern="1200" dirty="0">
              <a:solidFill>
                <a:srgbClr val="000000"/>
              </a:solidFill>
              <a:latin typeface="Arial (Body)"/>
              <a:ea typeface="ＭＳ Ｐゴシック" charset="0"/>
            </a:endParaRPr>
          </a:p>
        </p:txBody>
      </p:sp>
      <p:pic>
        <p:nvPicPr>
          <p:cNvPr id="16" name="Picture 15" descr="There are 3 parts in a diagram. The bottom part is highlighted, the 2 parts below are blocked out. Part, control plane. There are 3 network control applications, routing, access control, and load bal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109" y="1710130"/>
            <a:ext cx="3665210" cy="4447673"/>
          </a:xfrm>
          <a:prstGeom prst="rect">
            <a:avLst/>
          </a:prstGeom>
        </p:spPr>
      </p:pic>
    </p:spTree>
    <p:extLst>
      <p:ext uri="{BB962C8B-B14F-4D97-AF65-F5344CB8AC3E}">
        <p14:creationId xmlns:p14="http://schemas.microsoft.com/office/powerpoint/2010/main" val="10372858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Các thành phần của 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N Bộ điều khiển</a:t>
            </a:r>
            <a:endParaRPr xmlns:a="http://schemas.openxmlformats.org/drawingml/2006/main"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3352800" cy="4525963"/>
          </a:xfrm>
        </p:spPr>
        <p:txBody>
          <a:bodyPr/>
          <a:lstStyle/>
          <a:p>
            <a:pPr xmlns:a="http://schemas.openxmlformats.org/drawingml/2006/main" marL="0" lvl="0" indent="0" eaLnBrk="0" fontAlgn="base" hangingPunct="0">
              <a:spcBef>
                <a:spcPts val="1200"/>
              </a:spcBef>
              <a:spcAft>
                <a:spcPct val="0"/>
              </a:spcAft>
              <a:buNone/>
            </a:pPr>
            <a:r xmlns:a="http://schemas.openxmlformats.org/drawingml/2006/main">
              <a:rPr lang="vi" sz="2000" b="1" kern="1200" dirty="0">
                <a:solidFill>
                  <a:srgbClr val="000000"/>
                </a:solidFill>
                <a:latin typeface="Arial (Body)"/>
                <a:ea typeface="ＭＳ Ｐゴシック" charset="0"/>
              </a:rPr>
              <a:t>Lớp giao diện cho các ứng dụng điều khiển mạng: </a:t>
            </a:r>
            <a:r xmlns:a="http://schemas.openxmlformats.org/drawingml/2006/main">
              <a:rPr lang="vi" sz="2000" kern="1200" dirty="0">
                <a:solidFill>
                  <a:srgbClr val="000000"/>
                </a:solidFill>
                <a:latin typeface="Arial (Body)"/>
                <a:ea typeface="ＭＳ Ｐゴシック" charset="0"/>
              </a:rPr>
              <a:t>trừu tượng </a:t>
            </a:r>
            <a:r xmlns:a="http://schemas.openxmlformats.org/drawingml/2006/main">
              <a:rPr lang="vi" sz="2000" kern="1200" dirty="0" smtClean="0">
                <a:solidFill>
                  <a:srgbClr val="000000"/>
                </a:solidFill>
                <a:latin typeface="Arial (Body)"/>
                <a:ea typeface="ＭＳ Ｐゴシック" charset="0"/>
              </a:rPr>
              <a:t>A</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P</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Tôi</a:t>
            </a:r>
            <a:endParaRPr xmlns:a="http://schemas.openxmlformats.org/drawingml/2006/main" lang="en-US" sz="2000" kern="1200" dirty="0">
              <a:solidFill>
                <a:srgbClr val="000000"/>
              </a:solidFill>
              <a:latin typeface="Arial (Body)"/>
              <a:ea typeface="ＭＳ Ｐゴシック" charset="0"/>
            </a:endParaRPr>
          </a:p>
          <a:p>
            <a:pPr xmlns:a="http://schemas.openxmlformats.org/drawingml/2006/main" marL="0" indent="0" eaLnBrk="0" fontAlgn="base" hangingPunct="0">
              <a:spcBef>
                <a:spcPts val="1200"/>
              </a:spcBef>
              <a:spcAft>
                <a:spcPct val="0"/>
              </a:spcAft>
              <a:buNone/>
            </a:pPr>
            <a:r xmlns:a="http://schemas.openxmlformats.org/drawingml/2006/main">
              <a:rPr lang="vi" sz="2000" b="1" kern="1200" dirty="0">
                <a:solidFill>
                  <a:srgbClr val="000000"/>
                </a:solidFill>
                <a:latin typeface="Arial (Body)"/>
                <a:ea typeface="ＭＳ Ｐゴシック" charset="0"/>
              </a:rPr>
              <a:t>Lớp quản lý trạng thái toàn mạng: </a:t>
            </a:r>
            <a:r xmlns:a="http://schemas.openxmlformats.org/drawingml/2006/main">
              <a:rPr lang="vi" sz="2000" kern="1200" dirty="0">
                <a:solidFill>
                  <a:srgbClr val="000000"/>
                </a:solidFill>
                <a:latin typeface="Arial (Body)"/>
                <a:ea typeface="ＭＳ Ｐゴシック" charset="0"/>
              </a:rPr>
              <a:t>trạng thái của các liên kết mạng, chuyển mạch, dịch vụ: </a:t>
            </a:r>
            <a:r xmlns:a="http://schemas.openxmlformats.org/drawingml/2006/main">
              <a:rPr lang="vi" sz="2000" b="1" kern="1200" dirty="0">
                <a:solidFill>
                  <a:srgbClr val="000000"/>
                </a:solidFill>
                <a:latin typeface="Arial (Body)"/>
                <a:ea typeface="ＭＳ Ｐゴシック" charset="0"/>
              </a:rPr>
              <a:t>cơ sở dữ liệu phân tán</a:t>
            </a:r>
          </a:p>
          <a:p>
            <a:pPr xmlns:a="http://schemas.openxmlformats.org/drawingml/2006/main" marL="0" lvl="0" indent="0" eaLnBrk="0" fontAlgn="base" hangingPunct="0">
              <a:spcBef>
                <a:spcPts val="1200"/>
              </a:spcBef>
              <a:spcAft>
                <a:spcPct val="0"/>
              </a:spcAft>
              <a:buNone/>
            </a:pPr>
            <a:r xmlns:a="http://schemas.openxmlformats.org/drawingml/2006/main">
              <a:rPr lang="vi" sz="2000" b="1" kern="1200" dirty="0">
                <a:solidFill>
                  <a:srgbClr val="000000"/>
                </a:solidFill>
                <a:latin typeface="Arial (Body)"/>
                <a:ea typeface="ＭＳ Ｐゴシック" charset="0"/>
              </a:rPr>
              <a:t>lớp giao tiếp: </a:t>
            </a:r>
            <a:r xmlns:a="http://schemas.openxmlformats.org/drawingml/2006/main">
              <a:rPr lang="vi" sz="2000" kern="1200" dirty="0">
                <a:solidFill>
                  <a:srgbClr val="000000"/>
                </a:solidFill>
                <a:latin typeface="Arial (Body)"/>
                <a:ea typeface="ＭＳ Ｐゴシック" charset="0"/>
              </a:rPr>
              <a:t>giao tiếp giữa </a:t>
            </a:r>
            <a:r xmlns:a="http://schemas.openxmlformats.org/drawingml/2006/main">
              <a:rPr lang="vi" sz="20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000" kern="1200" dirty="0" smtClean="0">
                <a:solidFill>
                  <a:srgbClr val="000000"/>
                </a:solidFill>
                <a:latin typeface="Arial (Body)"/>
                <a:ea typeface="ＭＳ Ｐゴシック" charset="0"/>
              </a:rPr>
              <a:t>Đ.</a:t>
            </a:r>
            <a:r xmlns:a="http://schemas.openxmlformats.org/drawingml/2006/main">
              <a:rPr lang="vi" sz="100" kern="1200" dirty="0" smtClean="0">
                <a:solidFill>
                  <a:srgbClr val="000000"/>
                </a:solidFill>
                <a:latin typeface="Arial (Body)"/>
                <a:ea typeface="ＭＳ Ｐゴシック" charset="0"/>
              </a:rPr>
              <a:t> Bộ </a:t>
            </a:r>
            <a:r xmlns:a="http://schemas.openxmlformats.org/drawingml/2006/main">
              <a:rPr lang="vi" sz="2000" kern="1200" dirty="0">
                <a:solidFill>
                  <a:srgbClr val="000000"/>
                </a:solidFill>
                <a:latin typeface="Arial (Body)"/>
                <a:ea typeface="ＭＳ Ｐゴシック" charset="0"/>
              </a:rPr>
              <a:t>điều khiển </a:t>
            </a:r>
            <a:r xmlns:a="http://schemas.openxmlformats.org/drawingml/2006/main">
              <a:rPr lang="vi" sz="2000" kern="1200" dirty="0" smtClean="0">
                <a:solidFill>
                  <a:srgbClr val="000000"/>
                </a:solidFill>
                <a:latin typeface="Arial (Body)"/>
                <a:ea typeface="ＭＳ Ｐゴシック" charset="0"/>
              </a:rPr>
              <a:t>N và </a:t>
            </a:r>
            <a:r xmlns:a="http://schemas.openxmlformats.org/drawingml/2006/main">
              <a:rPr lang="vi" sz="2000" kern="1200" dirty="0" smtClean="0">
                <a:solidFill>
                  <a:srgbClr val="000000"/>
                </a:solidFill>
                <a:latin typeface="Arial (Body)"/>
                <a:ea typeface="ＭＳ Ｐゴシック" charset="0"/>
              </a:rPr>
              <a:t>công tắc điều khiển</a:t>
            </a:r>
            <a:endParaRPr xmlns:a="http://schemas.openxmlformats.org/drawingml/2006/main" lang="en-US" sz="2000" kern="1200" dirty="0">
              <a:solidFill>
                <a:srgbClr val="000000"/>
              </a:solidFill>
              <a:latin typeface="Arial (Body)"/>
              <a:ea typeface="ＭＳ Ｐゴシック" charset="0"/>
            </a:endParaRPr>
          </a:p>
        </p:txBody>
      </p:sp>
      <p:pic>
        <p:nvPicPr>
          <p:cNvPr id="22" name="Picture 21" descr="There are 3 parts in a diagram. The middle part is highlighted, the parts above and below are blocked out. Part, S D N controller. There are 3 rows of parts. Row 1, interface, abstractions for network control apps. There are 3 apps listed. 1, network graph. 2, R E S T ful A P I. 3, intent. Row 2, network wide distributed, robust state management. There are 2 groups. 1, statistics and flow tables. 2, link state info, host info, and switch info. Row 3, communication to and from controlled devices. There are 2 communications. 1, Open Flow, and S N M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434" y="1679618"/>
            <a:ext cx="4840966" cy="4101252"/>
          </a:xfrm>
          <a:prstGeom prst="rect">
            <a:avLst/>
          </a:prstGeom>
        </p:spPr>
      </p:pic>
    </p:spTree>
    <p:extLst>
      <p:ext uri="{BB962C8B-B14F-4D97-AF65-F5344CB8AC3E}">
        <p14:creationId xmlns:p14="http://schemas.microsoft.com/office/powerpoint/2010/main" val="1553395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(2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a:t>
            </a:r>
            <a:r xmlns:a="http://schemas.openxmlformats.org/drawingml/2006/main">
              <a:rPr lang="vi" sz="2200" dirty="0">
                <a:latin typeface="+mn-lt"/>
              </a:rPr>
              <a:t> </a:t>
            </a:r>
            <a:r xmlns:a="http://schemas.openxmlformats.org/drawingml/2006/main">
              <a:rPr lang="vi" sz="2200" b="1"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b="1"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b="1"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Tái bút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42595511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Giao thức OpenFlow</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4099560" cy="4601229"/>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hoạt động giữa bộ điều khiển, công tắc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smtClean="0">
                <a:solidFill>
                  <a:srgbClr val="000000"/>
                </a:solidFill>
                <a:latin typeface="Arial (Body)"/>
                <a:ea typeface="ＭＳ Ｐゴシック" charset="0"/>
              </a:rPr>
              <a:t>t</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200" dirty="0" smtClean="0">
                <a:solidFill>
                  <a:srgbClr val="000000"/>
                </a:solidFill>
                <a:latin typeface="Arial (Body)"/>
                <a:ea typeface="ＭＳ Ｐゴシック" charset="0"/>
              </a:rPr>
              <a:t>P dùng </a:t>
            </a:r>
            <a:r xmlns:a="http://schemas.openxmlformats.org/drawingml/2006/main">
              <a:rPr lang="vi" sz="2200" dirty="0">
                <a:solidFill>
                  <a:srgbClr val="000000"/>
                </a:solidFill>
                <a:latin typeface="Arial (Body)"/>
                <a:ea typeface="ＭＳ Ｐゴシック" charset="0"/>
              </a:rPr>
              <a:t>để trao đổi tin nhắn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mã hóa tùy chọn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ba lớp thông báo </a:t>
            </a:r>
            <a:r xmlns:a="http://schemas.openxmlformats.org/drawingml/2006/main">
              <a:rPr lang="vi" sz="2200" dirty="0" smtClean="0">
                <a:solidFill>
                  <a:srgbClr val="000000"/>
                </a:solidFill>
                <a:latin typeface="Arial (Body)"/>
                <a:ea typeface="ＭＳ Ｐゴシック" charset="0"/>
              </a:rPr>
              <a:t>OpenFlow </a:t>
            </a:r>
            <a:r xmlns:a="http://schemas.openxmlformats.org/drawingml/2006/main">
              <a:rPr lang="vi" sz="2200" dirty="0">
                <a:solidFill>
                  <a:srgbClr val="000000"/>
                </a:solidFill>
                <a:latin typeface="Arial (Body)"/>
                <a:ea typeface="ＭＳ Ｐゴシック" charset="0"/>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bộ điều khiển sang công tắc</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không đồng bộ (chuyển sang bộ điều khiển)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200" dirty="0">
                <a:solidFill>
                  <a:srgbClr val="000000"/>
                </a:solidFill>
                <a:latin typeface="Arial (Body)"/>
                <a:ea typeface="ＭＳ Ｐゴシック" charset="0"/>
              </a:rPr>
              <a:t>đối xứng (linh tinh)</a:t>
            </a:r>
          </a:p>
        </p:txBody>
      </p:sp>
      <p:pic>
        <p:nvPicPr>
          <p:cNvPr id="4" name="Picture 3"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829" y="1562701"/>
            <a:ext cx="3999323" cy="4633362"/>
          </a:xfrm>
          <a:prstGeom prst="rect">
            <a:avLst/>
          </a:prstGeom>
        </p:spPr>
      </p:pic>
    </p:spTree>
    <p:extLst>
      <p:ext uri="{BB962C8B-B14F-4D97-AF65-F5344CB8AC3E}">
        <p14:creationId xmlns:p14="http://schemas.microsoft.com/office/powerpoint/2010/main" val="39032579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OpenFlow: Thông báo từ bộ điều khiển đến chuyển đổi</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4937760" cy="4001065"/>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Arial (Body)"/>
                <a:ea typeface="ＭＳ Ｐゴシック" charset="0"/>
              </a:rPr>
              <a:t>Tin nhắn từ bộ điều khiển đến công tắc</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Các tính năng: </a:t>
            </a:r>
            <a:r xmlns:a="http://schemas.openxmlformats.org/drawingml/2006/main">
              <a:rPr lang="vi" sz="2200" dirty="0">
                <a:solidFill>
                  <a:srgbClr val="000000"/>
                </a:solidFill>
                <a:latin typeface="Arial (Body)"/>
                <a:ea typeface="ＭＳ Ｐゴシック" charset="0"/>
              </a:rPr>
              <a:t>các tính năng chuyển đổi truy vấn bộ điều khiển, trả lời chuyển đổi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cấu hình: </a:t>
            </a:r>
            <a:r xmlns:a="http://schemas.openxmlformats.org/drawingml/2006/main">
              <a:rPr lang="vi" sz="2200" dirty="0">
                <a:solidFill>
                  <a:srgbClr val="000000"/>
                </a:solidFill>
                <a:latin typeface="Arial (Body)"/>
                <a:ea typeface="ＭＳ Ｐゴシック" charset="0"/>
              </a:rPr>
              <a:t>truy vấn bộ điều khiển/đặt tham số cấu hình chuyển đổi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trạng thái sửa đổi: </a:t>
            </a:r>
            <a:r xmlns:a="http://schemas.openxmlformats.org/drawingml/2006/main">
              <a:rPr lang="vi" sz="2200" dirty="0">
                <a:solidFill>
                  <a:srgbClr val="000000"/>
                </a:solidFill>
                <a:latin typeface="Arial (Body)"/>
                <a:ea typeface="ＭＳ Ｐゴシック" charset="0"/>
              </a:rPr>
              <a:t>thêm, xóa, sửa đổi các mục nhập luồng trong các bảng OpenFlow</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packet-out: </a:t>
            </a:r>
            <a:r xmlns:a="http://schemas.openxmlformats.org/drawingml/2006/main">
              <a:rPr lang="vi" sz="2200" dirty="0">
                <a:solidFill>
                  <a:srgbClr val="000000"/>
                </a:solidFill>
                <a:latin typeface="Arial (Body)"/>
                <a:ea typeface="ＭＳ Ｐゴシック" charset="0"/>
              </a:rPr>
              <a:t>bộ điều khiển có thể gửi gói này ra khỏi </a:t>
            </a:r>
            <a:r xmlns:a="http://schemas.openxmlformats.org/drawingml/2006/main">
              <a:rPr lang="vi" sz="2200" dirty="0" smtClean="0">
                <a:solidFill>
                  <a:srgbClr val="000000"/>
                </a:solidFill>
                <a:latin typeface="Arial (Body)"/>
                <a:ea typeface="ＭＳ Ｐゴシック" charset="0"/>
              </a:rPr>
              <a:t>cổng chuyển đổi cụ thể</a:t>
            </a:r>
            <a:endParaRPr xmlns:a="http://schemas.openxmlformats.org/drawingml/2006/main" lang="en-US" sz="2200" dirty="0">
              <a:solidFill>
                <a:srgbClr val="000000"/>
              </a:solidFill>
              <a:latin typeface="Arial (Body)"/>
              <a:ea typeface="ＭＳ Ｐゴシック" charset="0"/>
            </a:endParaRPr>
          </a:p>
        </p:txBody>
      </p:sp>
      <p:pic>
        <p:nvPicPr>
          <p:cNvPr id="95" name="Picture 94"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159" y="1924334"/>
            <a:ext cx="3074734" cy="3562190"/>
          </a:xfrm>
          <a:prstGeom prst="rect">
            <a:avLst/>
          </a:prstGeom>
        </p:spPr>
      </p:pic>
    </p:spTree>
    <p:extLst>
      <p:ext uri="{BB962C8B-B14F-4D97-AF65-F5344CB8AC3E}">
        <p14:creationId xmlns:p14="http://schemas.microsoft.com/office/powerpoint/2010/main" val="10742899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OpenFlow: Thông báo Chuyển sang Bộ điều khiển</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5105400" cy="3470150"/>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dirty="0">
                <a:solidFill>
                  <a:srgbClr val="000000"/>
                </a:solidFill>
                <a:latin typeface="Arial (Body)"/>
                <a:ea typeface="ＭＳ Ｐゴシック" charset="0"/>
              </a:rPr>
              <a:t>Thông báo chuyển mạch chính sang bộ điều khiển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packet-in: </a:t>
            </a:r>
            <a:r xmlns:a="http://schemas.openxmlformats.org/drawingml/2006/main">
              <a:rPr lang="vi" sz="2200" dirty="0">
                <a:solidFill>
                  <a:srgbClr val="000000"/>
                </a:solidFill>
                <a:latin typeface="Arial (Body)"/>
                <a:ea typeface="ＭＳ Ｐゴシック" charset="0"/>
              </a:rPr>
              <a:t>chuyển gói (và điều khiển của nó) tới bộ điều khiển </a:t>
            </a:r>
            <a:r xmlns:a="http://schemas.openxmlformats.org/drawingml/2006/main">
              <a:rPr lang="vi" sz="2200" dirty="0" smtClean="0">
                <a:solidFill>
                  <a:srgbClr val="000000"/>
                </a:solidFill>
                <a:latin typeface="Arial (Body)"/>
                <a:ea typeface="ＭＳ Ｐゴシック" charset="0"/>
              </a:rPr>
              <a:t>. Xem </a:t>
            </a:r>
            <a:r xmlns:a="http://schemas.openxmlformats.org/drawingml/2006/main">
              <a:rPr lang="vi" sz="2200" dirty="0">
                <a:solidFill>
                  <a:srgbClr val="000000"/>
                </a:solidFill>
                <a:latin typeface="Arial (Body)"/>
                <a:ea typeface="ＭＳ Ｐゴシック" charset="0"/>
              </a:rPr>
              <a:t>thông báo gói tin từ bộ điều khiển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loại bỏ </a:t>
            </a:r>
            <a:r xmlns:a="http://schemas.openxmlformats.org/drawingml/2006/main">
              <a:rPr lang="vi" sz="2200" dirty="0">
                <a:solidFill>
                  <a:srgbClr val="000000"/>
                </a:solidFill>
                <a:latin typeface="Arial (Body)"/>
                <a:ea typeface="ＭＳ Ｐゴシック" charset="0"/>
              </a:rPr>
              <a:t>dòng chảy: mục nhập bảng dòng chảy bị xóa khi chuyển đổi</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200" b="1" dirty="0">
                <a:solidFill>
                  <a:srgbClr val="000000"/>
                </a:solidFill>
                <a:latin typeface="Arial (Body)"/>
                <a:ea typeface="ＭＳ Ｐゴシック" charset="0"/>
              </a:rPr>
              <a:t>trạng thái cổng: </a:t>
            </a:r>
            <a:r xmlns:a="http://schemas.openxmlformats.org/drawingml/2006/main">
              <a:rPr lang="vi" sz="2200" dirty="0">
                <a:solidFill>
                  <a:srgbClr val="000000"/>
                </a:solidFill>
                <a:latin typeface="Arial (Body)"/>
                <a:ea typeface="ＭＳ Ｐゴシック" charset="0"/>
              </a:rPr>
              <a:t>thông báo cho bộ điều khiển về sự thay đổi trên một cổng.</a:t>
            </a:r>
          </a:p>
        </p:txBody>
      </p:sp>
      <p:pic>
        <p:nvPicPr>
          <p:cNvPr id="96" name="Picture 95"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73" y="1776651"/>
            <a:ext cx="2811351" cy="3257053"/>
          </a:xfrm>
          <a:prstGeom prst="rect">
            <a:avLst/>
          </a:prstGeom>
        </p:spPr>
      </p:pic>
      <p:sp>
        <p:nvSpPr>
          <p:cNvPr id="5" name="Text Placeholder 4"/>
          <p:cNvSpPr>
            <a:spLocks noGrp="1"/>
          </p:cNvSpPr>
          <p:nvPr>
            <p:ph type="body" idx="2"/>
          </p:nvPr>
        </p:nvSpPr>
        <p:spPr>
          <a:xfrm>
            <a:off x="457200" y="5231824"/>
            <a:ext cx="8229600" cy="1092459"/>
          </a:xfrm>
        </p:spPr>
        <p:txBody>
          <a:bodyPr/>
          <a:lstStyle/>
          <a:p>
            <a:pPr xmlns:a="http://schemas.openxmlformats.org/drawingml/2006/main" marL="0" indent="0">
              <a:buNone/>
            </a:pPr>
            <a:r xmlns:a="http://schemas.openxmlformats.org/drawingml/2006/main">
              <a:rPr lang="vi" sz="2200" b="1" kern="1200" dirty="0">
                <a:solidFill>
                  <a:srgbClr val="000000"/>
                </a:solidFill>
                <a:latin typeface="Arial (Body)"/>
                <a:ea typeface="ＭＳ Ｐゴシック" charset="0"/>
              </a:rPr>
              <a:t>May mắn thay, các nhà khai thác mạng không "lập trình" chuyển mạch bằng cách tạo/gửi trực tiếp các tin nhắn OpenFlow. Thay vào đó, hãy sử dụng trừu tượng hóa cấp cao hơn tại </a:t>
            </a:r>
            <a:r xmlns:a="http://schemas.openxmlformats.org/drawingml/2006/main">
              <a:rPr lang="vi" sz="2200" b="1" kern="1200" dirty="0" smtClean="0">
                <a:solidFill>
                  <a:srgbClr val="000000"/>
                </a:solidFill>
                <a:latin typeface="Arial (Body)"/>
                <a:ea typeface="ＭＳ Ｐゴシック" charset="0"/>
              </a:rPr>
              <a:t>bộ điều khiển</a:t>
            </a:r>
            <a:endParaRPr xmlns:a="http://schemas.openxmlformats.org/drawingml/2006/main" lang="en-US" sz="2200" b="1"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4081901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N: Ví dụ về tương tác mặt phẳng điều khiển/dữ liệu </a:t>
            </a:r>
            <a:r xmlns:a="http://schemas.openxmlformats.org/drawingml/2006/main">
              <a:rPr lang="vi" sz="2000" b="0" kern="1200" dirty="0" smtClean="0">
                <a:latin typeface="Times New Roman" panose="02020603050405020304" pitchFamily="18" charset="0"/>
                <a:ea typeface="ＭＳ Ｐゴシック" charset="0"/>
              </a:rPr>
              <a:t>(1 trên 2)</a:t>
            </a:r>
            <a:endParaRPr xmlns:a="http://schemas.openxmlformats.org/drawingml/2006/main" lang="en-US" sz="2000" b="0" kern="1200" dirty="0">
              <a:latin typeface="Times New Roman" panose="02020603050405020304" pitchFamily="18" charset="0"/>
              <a:ea typeface="ＭＳ Ｐゴシック" charset="0"/>
            </a:endParaRPr>
          </a:p>
        </p:txBody>
      </p:sp>
      <p:pic>
        <p:nvPicPr>
          <p:cNvPr id="13" name="Picture 12"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778" y="1628015"/>
            <a:ext cx="3130022" cy="3993946"/>
          </a:xfrm>
          <a:prstGeom prst="rect">
            <a:avLst/>
          </a:prstGeom>
        </p:spPr>
      </p:pic>
      <p:sp>
        <p:nvSpPr>
          <p:cNvPr id="14" name="Text Placeholder 13"/>
          <p:cNvSpPr>
            <a:spLocks noGrp="1"/>
          </p:cNvSpPr>
          <p:nvPr>
            <p:ph type="body" idx="1"/>
          </p:nvPr>
        </p:nvSpPr>
        <p:spPr>
          <a:xfrm>
            <a:off x="457200" y="1628015"/>
            <a:ext cx="4465320" cy="4681345"/>
          </a:xfrm>
        </p:spPr>
        <p:txBody>
          <a:bodyPr/>
          <a:lstStyle/>
          <a:p>
            <a:pPr xmlns:a="http://schemas.openxmlformats.org/drawingml/2006/main" marL="432000" indent="-432000">
              <a:spcBef>
                <a:spcPts val="600"/>
              </a:spcBef>
              <a:buClr>
                <a:schemeClr val="tx2"/>
              </a:buClr>
              <a:buFont typeface="+mj-lt"/>
              <a:buAutoNum type="arabicPeriod"/>
            </a:pPr>
            <a:r xmlns:a="http://schemas.openxmlformats.org/drawingml/2006/main">
              <a:rPr lang="vi" sz="2000" dirty="0">
                <a:solidFill>
                  <a:srgbClr val="000000"/>
                </a:solidFill>
                <a:latin typeface="+mn-lt"/>
              </a:rPr>
              <a:t>S1, gặp lỗi liên kết khi sử dụng thông báo trạng thái cổng OpenFlow để thông báo cho bộ điều khiển</a:t>
            </a:r>
          </a:p>
          <a:p>
            <a:pPr xmlns:a="http://schemas.openxmlformats.org/drawingml/2006/main" marL="432000" indent="-432000">
              <a:spcBef>
                <a:spcPts val="600"/>
              </a:spcBef>
              <a:buClr>
                <a:schemeClr val="tx2"/>
              </a:buClr>
              <a:buFont typeface="+mj-lt"/>
              <a:buAutoNum type="arabicPeriod"/>
            </a:pPr>
            <a:r xmlns:a="http://schemas.openxmlformats.org/drawingml/2006/main">
              <a:rPr lang="vi" sz="2000" dirty="0" smtClean="0">
                <a:latin typeface="+mn-lt"/>
              </a:rPr>
              <a:t>S</a:t>
            </a:r>
            <a:r xmlns:a="http://schemas.openxmlformats.org/drawingml/2006/main">
              <a:rPr lang="vi" sz="100" dirty="0" smtClean="0">
                <a:latin typeface="+mn-lt"/>
              </a:rPr>
              <a:t> </a:t>
            </a:r>
            <a:r xmlns:a="http://schemas.openxmlformats.org/drawingml/2006/main">
              <a:rPr lang="vi" sz="2000" dirty="0" smtClean="0">
                <a:latin typeface="+mn-lt"/>
              </a:rPr>
              <a:t>Đ.</a:t>
            </a:r>
            <a:r xmlns:a="http://schemas.openxmlformats.org/drawingml/2006/main">
              <a:rPr lang="vi" sz="100" dirty="0" smtClean="0">
                <a:latin typeface="+mn-lt"/>
              </a:rPr>
              <a:t> Bộ điều khiển </a:t>
            </a:r>
            <a:r xmlns:a="http://schemas.openxmlformats.org/drawingml/2006/main">
              <a:rPr lang="vi" sz="2000" dirty="0" smtClean="0">
                <a:latin typeface="+mn-lt"/>
              </a:rPr>
              <a:t>N </a:t>
            </a:r>
            <a:r xmlns:a="http://schemas.openxmlformats.org/drawingml/2006/main">
              <a:rPr lang="vi" sz="2000" dirty="0">
                <a:latin typeface="+mn-lt"/>
              </a:rPr>
              <a:t>nhận thông báo OpenFlow, cập nhật thông tin trạng thái liên kết</a:t>
            </a:r>
          </a:p>
          <a:p>
            <a:pPr xmlns:a="http://schemas.openxmlformats.org/drawingml/2006/main" marL="432000" indent="-432000">
              <a:spcBef>
                <a:spcPts val="600"/>
              </a:spcBef>
              <a:buClr>
                <a:schemeClr val="tx2"/>
              </a:buClr>
              <a:buFont typeface="+mj-lt"/>
              <a:buAutoNum type="arabicPeriod"/>
            </a:pPr>
            <a:r xmlns:a="http://schemas.openxmlformats.org/drawingml/2006/main">
              <a:rPr lang="vi" sz="2000" dirty="0">
                <a:latin typeface="+mn-lt"/>
              </a:rPr>
              <a:t>Ứng dụng thuật toán định tuyến của Dijkstra trước đây đã đăng ký để được gọi khi trạng thái liên kết thay đổi </a:t>
            </a:r>
            <a:r xmlns:a="http://schemas.openxmlformats.org/drawingml/2006/main">
              <a:rPr lang="vi" sz="2000" dirty="0" smtClean="0">
                <a:latin typeface="+mn-lt"/>
              </a:rPr>
              <a:t>. Nó </a:t>
            </a:r>
            <a:r xmlns:a="http://schemas.openxmlformats.org/drawingml/2006/main">
              <a:rPr lang="vi" sz="2000" dirty="0">
                <a:latin typeface="+mn-lt"/>
              </a:rPr>
              <a:t>được gọi là.</a:t>
            </a:r>
          </a:p>
          <a:p>
            <a:pPr xmlns:a="http://schemas.openxmlformats.org/drawingml/2006/main" marL="432000" indent="-432000">
              <a:spcBef>
                <a:spcPts val="600"/>
              </a:spcBef>
              <a:buClr>
                <a:schemeClr val="tx2"/>
              </a:buClr>
              <a:buFont typeface="+mj-lt"/>
              <a:buAutoNum type="arabicPeriod"/>
            </a:pPr>
            <a:r xmlns:a="http://schemas.openxmlformats.org/drawingml/2006/main">
              <a:rPr lang="vi" sz="2000" dirty="0">
                <a:latin typeface="+mn-lt"/>
              </a:rPr>
              <a:t>Thuật toán định tuyến của Dijkstra truy cập thông tin biểu đồ mạng, thông tin trạng thái liên kết trong bộ điều khiển </a:t>
            </a:r>
            <a:r xmlns:a="http://schemas.openxmlformats.org/drawingml/2006/main">
              <a:rPr lang="vi" sz="2000" dirty="0" smtClean="0">
                <a:latin typeface="+mn-lt"/>
              </a:rPr>
              <a:t>, tính toán các </a:t>
            </a:r>
            <a:r xmlns:a="http://schemas.openxmlformats.org/drawingml/2006/main">
              <a:rPr lang="vi" sz="2000" dirty="0" smtClean="0">
                <a:latin typeface="+mn-lt"/>
              </a:rPr>
              <a:t>tuyến </a:t>
            </a:r>
            <a:r xmlns:a="http://schemas.openxmlformats.org/drawingml/2006/main">
              <a:rPr lang="vi" sz="2000" dirty="0">
                <a:latin typeface="+mn-lt"/>
              </a:rPr>
              <a:t>mới</a:t>
            </a:r>
          </a:p>
        </p:txBody>
      </p:sp>
    </p:spTree>
    <p:extLst>
      <p:ext uri="{BB962C8B-B14F-4D97-AF65-F5344CB8AC3E}">
        <p14:creationId xmlns:p14="http://schemas.microsoft.com/office/powerpoint/2010/main" val="3134284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a:latin typeface="Times New Roman" panose="02020603050405020304" pitchFamily="18" charset="0"/>
                <a:ea typeface="ＭＳ Ｐゴシック" charset="0"/>
              </a:rPr>
              <a:t>S</a:t>
            </a:r>
            <a:r xmlns:a="http://schemas.openxmlformats.org/drawingml/2006/main">
              <a:rPr lang="vi" sz="100" kern="1200" dirty="0">
                <a:latin typeface="Times New Roman" panose="02020603050405020304" pitchFamily="18" charset="0"/>
                <a:ea typeface="ＭＳ Ｐゴシック" charset="0"/>
              </a:rPr>
              <a:t> </a:t>
            </a:r>
            <a:r xmlns:a="http://schemas.openxmlformats.org/drawingml/2006/main">
              <a:rPr lang="vi" kern="1200" dirty="0">
                <a:latin typeface="Times New Roman" panose="02020603050405020304" pitchFamily="18" charset="0"/>
                <a:ea typeface="ＭＳ Ｐゴシック" charset="0"/>
              </a:rPr>
              <a:t>Đ.</a:t>
            </a:r>
            <a:r xmlns:a="http://schemas.openxmlformats.org/drawingml/2006/main">
              <a:rPr lang="vi" sz="100" kern="1200" dirty="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N: Ví dụ về tương tác mặt phẳng điều khiển/dữ liệu </a:t>
            </a:r>
            <a:r xmlns:a="http://schemas.openxmlformats.org/drawingml/2006/main">
              <a:rPr lang="vi" sz="2000" b="0" kern="1200" dirty="0" smtClean="0">
                <a:latin typeface="Times New Roman" panose="02020603050405020304" pitchFamily="18" charset="0"/>
                <a:ea typeface="ＭＳ Ｐゴシック" charset="0"/>
              </a:rPr>
              <a:t>(2 trên 2)</a:t>
            </a:r>
            <a:endParaRPr xmlns:a="http://schemas.openxmlformats.org/drawingml/2006/main" lang="en-US" sz="2000" b="0" kern="1200" dirty="0">
              <a:latin typeface="Times New Roman" panose="02020603050405020304" pitchFamily="18" charset="0"/>
              <a:ea typeface="ＭＳ Ｐゴシック" charset="0"/>
            </a:endParaRPr>
          </a:p>
        </p:txBody>
      </p:sp>
      <p:sp>
        <p:nvSpPr>
          <p:cNvPr id="13" name="Text Placeholder 12"/>
          <p:cNvSpPr>
            <a:spLocks noGrp="1"/>
          </p:cNvSpPr>
          <p:nvPr>
            <p:ph type="body" idx="1"/>
          </p:nvPr>
        </p:nvSpPr>
        <p:spPr>
          <a:xfrm>
            <a:off x="457200" y="1600200"/>
            <a:ext cx="3947160" cy="4525963"/>
          </a:xfrm>
        </p:spPr>
        <p:txBody>
          <a:bodyPr/>
          <a:lstStyle/>
          <a:p>
            <a:pPr xmlns:a="http://schemas.openxmlformats.org/drawingml/2006/main" marL="432000" indent="-432000">
              <a:buFont typeface="+mj-lt"/>
              <a:buAutoNum type="arabicPeriod" startAt="5"/>
            </a:pPr>
            <a:r xmlns:a="http://schemas.openxmlformats.org/drawingml/2006/main">
              <a:rPr lang="vi" sz="2000" dirty="0">
                <a:solidFill>
                  <a:srgbClr val="000000"/>
                </a:solidFill>
                <a:latin typeface="+mn-lt"/>
              </a:rPr>
              <a:t>ứng dụng định tuyến trạng thái liên kết tương tác với thành phần tính toán bảng lưu lượng trong </a:t>
            </a:r>
            <a:r xmlns:a="http://schemas.openxmlformats.org/drawingml/2006/main">
              <a:rPr lang="vi" sz="2000" dirty="0" smtClean="0">
                <a:solidFill>
                  <a:srgbClr val="000000"/>
                </a:solidFill>
                <a:latin typeface="+mn-lt"/>
              </a:rPr>
              <a:t>S</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Đ.</a:t>
            </a:r>
            <a:r xmlns:a="http://schemas.openxmlformats.org/drawingml/2006/main">
              <a:rPr lang="vi" sz="100" dirty="0" smtClean="0">
                <a:solidFill>
                  <a:srgbClr val="000000"/>
                </a:solidFill>
                <a:latin typeface="+mn-lt"/>
              </a:rPr>
              <a:t> Bộ điều khiển </a:t>
            </a:r>
            <a:r xmlns:a="http://schemas.openxmlformats.org/drawingml/2006/main">
              <a:rPr lang="vi" sz="2000" dirty="0" smtClean="0">
                <a:solidFill>
                  <a:srgbClr val="000000"/>
                </a:solidFill>
                <a:latin typeface="+mn-lt"/>
              </a:rPr>
              <a:t>N </a:t>
            </a:r>
            <a:r xmlns:a="http://schemas.openxmlformats.org/drawingml/2006/main">
              <a:rPr lang="vi" sz="2000" dirty="0">
                <a:solidFill>
                  <a:srgbClr val="000000"/>
                </a:solidFill>
                <a:latin typeface="+mn-lt"/>
              </a:rPr>
              <a:t>, tính toán các bảng luồng mới cần thiết</a:t>
            </a:r>
          </a:p>
          <a:p>
            <a:pPr xmlns:a="http://schemas.openxmlformats.org/drawingml/2006/main" marL="432000" indent="-432000">
              <a:buFont typeface="+mj-lt"/>
              <a:buAutoNum type="arabicPeriod" startAt="5"/>
            </a:pPr>
            <a:r xmlns:a="http://schemas.openxmlformats.org/drawingml/2006/main">
              <a:rPr lang="vi" sz="2000" dirty="0">
                <a:solidFill>
                  <a:srgbClr val="000000"/>
                </a:solidFill>
                <a:latin typeface="+mn-lt"/>
              </a:rPr>
              <a:t>Bộ điều khiển sử dụng OpenFlow để cài đặt các bảng mới trong các công tắc cần </a:t>
            </a:r>
            <a:r xmlns:a="http://schemas.openxmlformats.org/drawingml/2006/main">
              <a:rPr lang="vi" sz="2000" dirty="0" smtClean="0">
                <a:solidFill>
                  <a:srgbClr val="000000"/>
                </a:solidFill>
                <a:latin typeface="+mn-lt"/>
              </a:rPr>
              <a:t>cập nhật</a:t>
            </a:r>
            <a:endParaRPr xmlns:a="http://schemas.openxmlformats.org/drawingml/2006/main" lang="en-US" sz="2000" dirty="0">
              <a:solidFill>
                <a:srgbClr val="000000"/>
              </a:solidFill>
              <a:latin typeface="+mn-lt"/>
            </a:endParaRPr>
          </a:p>
        </p:txBody>
      </p:sp>
      <p:pic>
        <p:nvPicPr>
          <p:cNvPr id="149" name="Picture 148"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940" y="1479072"/>
            <a:ext cx="3633860" cy="4636848"/>
          </a:xfrm>
          <a:prstGeom prst="rect">
            <a:avLst/>
          </a:prstGeom>
        </p:spPr>
      </p:pic>
    </p:spTree>
    <p:extLst>
      <p:ext uri="{BB962C8B-B14F-4D97-AF65-F5344CB8AC3E}">
        <p14:creationId xmlns:p14="http://schemas.microsoft.com/office/powerpoint/2010/main" val="32658628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Ánh sáng ban ngày mở (O</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L) Bộ điều khiển</a:t>
            </a:r>
            <a:endParaRPr xmlns:a="http://schemas.openxmlformats.org/drawingml/2006/main"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3916680" cy="4525963"/>
          </a:xfrm>
        </p:spPr>
        <p:txBody>
          <a:bodyPr/>
          <a:lstStyle/>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kern="1200" dirty="0" smtClean="0">
                <a:solidFill>
                  <a:srgbClr val="000000"/>
                </a:solidFill>
                <a:latin typeface="Arial (Body)"/>
                <a:ea typeface="ＭＳ Ｐゴシック" charset="0"/>
              </a:rPr>
              <a:t>Ô</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Đ.</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L </a:t>
            </a:r>
            <a:r xmlns:a="http://schemas.openxmlformats.org/drawingml/2006/main">
              <a:rPr lang="vi" sz="2400" kern="1200" dirty="0">
                <a:solidFill>
                  <a:srgbClr val="000000"/>
                </a:solidFill>
                <a:latin typeface="Arial (Body)"/>
                <a:ea typeface="ＭＳ Ｐゴシック" charset="0"/>
              </a:rPr>
              <a:t>Bộ điều khiển Lithium</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kern="1200" dirty="0">
                <a:solidFill>
                  <a:srgbClr val="000000"/>
                </a:solidFill>
                <a:latin typeface="Arial (Body)"/>
                <a:ea typeface="ＭＳ Ｐゴシック" charset="0"/>
              </a:rPr>
              <a:t>các ứng dụng mạng có thể được chứa bên trong hoặc bên ngoài </a:t>
            </a:r>
            <a:r xmlns:a="http://schemas.openxmlformats.org/drawingml/2006/main">
              <a:rPr lang="vi" sz="2400" kern="1200" dirty="0" smtClean="0">
                <a:solidFill>
                  <a:srgbClr val="000000"/>
                </a:solidFill>
                <a:latin typeface="Arial (Body)"/>
                <a:ea typeface="ＭＳ Ｐゴシック" charset="0"/>
              </a:rPr>
              <a:t>S</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smtClean="0">
                <a:solidFill>
                  <a:srgbClr val="000000"/>
                </a:solidFill>
                <a:latin typeface="Arial (Body)"/>
                <a:ea typeface="ＭＳ Ｐゴシック" charset="0"/>
              </a:rPr>
              <a:t>Đ.</a:t>
            </a:r>
            <a:r xmlns:a="http://schemas.openxmlformats.org/drawingml/2006/main">
              <a:rPr lang="vi" sz="100" kern="1200" dirty="0" smtClean="0">
                <a:solidFill>
                  <a:srgbClr val="000000"/>
                </a:solidFill>
                <a:latin typeface="Arial (Body)"/>
                <a:ea typeface="ＭＳ Ｐゴシック" charset="0"/>
              </a:rPr>
              <a:t> </a:t>
            </a:r>
            <a:r xmlns:a="http://schemas.openxmlformats.org/drawingml/2006/main">
              <a:rPr lang="vi" sz="2400" kern="1200" dirty="0">
                <a:solidFill>
                  <a:srgbClr val="000000"/>
                </a:solidFill>
                <a:latin typeface="Arial (Body)"/>
                <a:ea typeface="ＭＳ Ｐゴシック" charset="0"/>
              </a:rPr>
              <a:t>bộ điều khiển </a:t>
            </a:r>
            <a:r xmlns:a="http://schemas.openxmlformats.org/drawingml/2006/main">
              <a:rPr lang="vi" sz="2400" kern="1200" dirty="0" smtClean="0">
                <a:solidFill>
                  <a:srgbClr val="000000"/>
                </a:solidFill>
                <a:latin typeface="Arial (Body)"/>
                <a:ea typeface="ＭＳ Ｐゴシック" charset="0"/>
              </a:rPr>
              <a:t>N</a:t>
            </a:r>
          </a:p>
          <a:p>
            <a:pPr xmlns:a="http://schemas.openxmlformats.org/drawingml/2006/main" marL="255651" lvl="0" indent="-255651" eaLnBrk="0" fontAlgn="base" hangingPunct="0">
              <a:spcAft>
                <a:spcPct val="0"/>
              </a:spcAft>
              <a:buFont typeface="Arial" panose="020B0604020202020204" pitchFamily="34" charset="0"/>
            </a:pPr>
            <a:r xmlns:a="http://schemas.openxmlformats.org/drawingml/2006/main">
              <a:rPr lang="vi" sz="2400" kern="1200" dirty="0">
                <a:solidFill>
                  <a:srgbClr val="000000"/>
                </a:solidFill>
                <a:latin typeface="Arial (Body)"/>
                <a:ea typeface="ＭＳ Ｐゴシック" charset="0"/>
              </a:rPr>
              <a:t>Lớp trừu tượng dịch vụ: kết nối các ứng dụng và </a:t>
            </a:r>
            <a:r xmlns:a="http://schemas.openxmlformats.org/drawingml/2006/main">
              <a:rPr lang="vi" sz="2400" kern="1200" dirty="0" smtClean="0">
                <a:solidFill>
                  <a:srgbClr val="000000"/>
                </a:solidFill>
                <a:latin typeface="Arial (Body)"/>
                <a:ea typeface="ＭＳ Ｐゴシック" charset="0"/>
              </a:rPr>
              <a:t>dịch vụ bên trong, bên ngoài</a:t>
            </a:r>
          </a:p>
        </p:txBody>
      </p:sp>
      <p:pic>
        <p:nvPicPr>
          <p:cNvPr id="7" name="Picture 6" descr="A diagram has 3 stacked sections. The middle and top sections are highlighted, the bottom section is blocked out. Top section. There are 2 parts. 1, traffic engineering. 2, blank. Middle section. There are 4 rows of parts. Row 1. REST A P I. Row 2. There are 2 sections. Each part in both sections link to the row below. 1, network server apps. 2 parts. 1, access control. 2, blank. Section 2, basic network service functions. 2 rows of parts. Row A, 3 parts. 1, topology manager. 2, switch manager. 3, stats manager. Row B, 2 parts. 1, forwarding manager. 2, host manager. Row 3. 1 part, service abstraction layer, S A L. Row 4. 3 parts. 1, Open Flow 1.0. 2, S N M P. 3, O V S D B. Bottom section, 5 linked routers."/>
          <p:cNvPicPr>
            <a:picLocks noChangeAspect="1"/>
          </p:cNvPicPr>
          <p:nvPr/>
        </p:nvPicPr>
        <p:blipFill>
          <a:blip r:embed="rId2"/>
          <a:stretch>
            <a:fillRect/>
          </a:stretch>
        </p:blipFill>
        <p:spPr>
          <a:xfrm>
            <a:off x="4552639" y="1521334"/>
            <a:ext cx="3898246" cy="4575347"/>
          </a:xfrm>
          <a:prstGeom prst="rect">
            <a:avLst/>
          </a:prstGeom>
        </p:spPr>
      </p:pic>
    </p:spTree>
    <p:extLst>
      <p:ext uri="{BB962C8B-B14F-4D97-AF65-F5344CB8AC3E}">
        <p14:creationId xmlns:p14="http://schemas.microsoft.com/office/powerpoint/2010/main" val="699138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solidFill>
                  <a:schemeClr val="tx2"/>
                </a:solidFill>
                <a:latin typeface="Times New Roman" panose="02020603050405020304" pitchFamily="18" charset="0"/>
                <a:ea typeface="ＭＳ Ｐゴシック" charset="0"/>
              </a:rPr>
              <a:t>Ô</a:t>
            </a:r>
            <a:r xmlns:a="http://schemas.openxmlformats.org/drawingml/2006/main">
              <a:rPr lang="vi" sz="100" kern="1200" dirty="0" smtClean="0">
                <a:solidFill>
                  <a:schemeClr val="tx2"/>
                </a:solidFill>
                <a:latin typeface="Times New Roman" panose="02020603050405020304" pitchFamily="18" charset="0"/>
                <a:ea typeface="ＭＳ Ｐゴシック" charset="0"/>
              </a:rPr>
              <a:t> </a:t>
            </a:r>
            <a:r xmlns:a="http://schemas.openxmlformats.org/drawingml/2006/main">
              <a:rPr lang="vi" kern="1200" dirty="0" smtClean="0">
                <a:solidFill>
                  <a:schemeClr val="tx2"/>
                </a:solidFill>
                <a:latin typeface="Times New Roman" panose="02020603050405020304" pitchFamily="18" charset="0"/>
                <a:ea typeface="ＭＳ Ｐゴシック" charset="0"/>
              </a:rPr>
              <a:t>N</a:t>
            </a:r>
            <a:r xmlns:a="http://schemas.openxmlformats.org/drawingml/2006/main">
              <a:rPr lang="vi" sz="100" kern="1200" dirty="0" smtClean="0">
                <a:solidFill>
                  <a:schemeClr val="tx2"/>
                </a:solidFill>
                <a:latin typeface="Times New Roman" panose="02020603050405020304" pitchFamily="18" charset="0"/>
                <a:ea typeface="ＭＳ Ｐゴシック" charset="0"/>
              </a:rPr>
              <a:t> </a:t>
            </a:r>
            <a:r xmlns:a="http://schemas.openxmlformats.org/drawingml/2006/main">
              <a:rPr lang="vi" kern="1200" dirty="0" smtClean="0">
                <a:solidFill>
                  <a:schemeClr val="tx2"/>
                </a:solidFill>
                <a:latin typeface="Times New Roman" panose="02020603050405020304" pitchFamily="18" charset="0"/>
                <a:ea typeface="ＭＳ Ｐゴシック" charset="0"/>
              </a:rPr>
              <a:t>Ô</a:t>
            </a:r>
            <a:r xmlns:a="http://schemas.openxmlformats.org/drawingml/2006/main">
              <a:rPr lang="vi" sz="100" kern="1200" dirty="0" smtClean="0">
                <a:solidFill>
                  <a:schemeClr val="tx2"/>
                </a:solidFill>
                <a:latin typeface="Times New Roman" panose="02020603050405020304" pitchFamily="18" charset="0"/>
                <a:ea typeface="ＭＳ Ｐゴシック" charset="0"/>
              </a:rPr>
              <a:t> </a:t>
            </a:r>
            <a:r xmlns:a="http://schemas.openxmlformats.org/drawingml/2006/main">
              <a:rPr lang="vi" kern="1200" dirty="0" smtClean="0">
                <a:solidFill>
                  <a:schemeClr val="tx2"/>
                </a:solidFill>
                <a:latin typeface="Times New Roman" panose="02020603050405020304" pitchFamily="18" charset="0"/>
                <a:ea typeface="ＭＳ Ｐゴシック" charset="0"/>
              </a:rPr>
              <a:t>Bộ điều khiển S</a:t>
            </a:r>
            <a:endParaRPr xmlns:a="http://schemas.openxmlformats.org/drawingml/2006/main" lang="en-US" kern="1200" dirty="0">
              <a:solidFill>
                <a:schemeClr val="tx2"/>
              </a:solidFill>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3741969" cy="4525963"/>
          </a:xfrm>
        </p:spPr>
        <p:txBody>
          <a:bodyPr/>
          <a:lstStyle/>
          <a:p>
            <a:pPr xmlns:a="http://schemas.openxmlformats.org/drawingml/2006/main" marL="255651" lvl="0" indent="-255651" eaLnBrk="0" fontAlgn="base" hangingPunct="0">
              <a:spcAft>
                <a:spcPct val="0"/>
              </a:spcAft>
              <a:buClr>
                <a:schemeClr val="tx2"/>
              </a:buClr>
              <a:buFont typeface="Arial" panose="020B0604020202020204" pitchFamily="34" charset="0"/>
            </a:pPr>
            <a:r xmlns:a="http://schemas.openxmlformats.org/drawingml/2006/main">
              <a:rPr lang="vi" sz="2400" kern="1200" dirty="0">
                <a:solidFill>
                  <a:srgbClr val="000000"/>
                </a:solidFill>
                <a:latin typeface="Arial (Body)"/>
                <a:ea typeface="ＭＳ Ｐゴシック" charset="0"/>
              </a:rPr>
              <a:t>ứng dụng điều khiển tách biệt với bộ điều khiển</a:t>
            </a:r>
          </a:p>
          <a:p>
            <a:pPr xmlns:a="http://schemas.openxmlformats.org/drawingml/2006/main" marL="255651" lvl="0" indent="-255651" eaLnBrk="0" fontAlgn="base" hangingPunct="0">
              <a:spcAft>
                <a:spcPct val="0"/>
              </a:spcAft>
              <a:buClr>
                <a:schemeClr val="tx2"/>
              </a:buClr>
              <a:buFont typeface="Arial" panose="020B0604020202020204" pitchFamily="34" charset="0"/>
            </a:pPr>
            <a:r xmlns:a="http://schemas.openxmlformats.org/drawingml/2006/main">
              <a:rPr lang="vi" sz="2400" kern="1200" dirty="0">
                <a:solidFill>
                  <a:srgbClr val="000000"/>
                </a:solidFill>
                <a:latin typeface="Arial (Body)"/>
                <a:ea typeface="ＭＳ Ｐゴシック" charset="0"/>
              </a:rPr>
              <a:t>khung ý định: đặc điểm kỹ thuật cấp cao của dịch vụ: cái gì hơn là như thế nào</a:t>
            </a:r>
          </a:p>
          <a:p>
            <a:pPr xmlns:a="http://schemas.openxmlformats.org/drawingml/2006/main" marL="255651" lvl="0" indent="-255651" eaLnBrk="0" fontAlgn="base" hangingPunct="0">
              <a:spcAft>
                <a:spcPct val="0"/>
              </a:spcAft>
              <a:buClr>
                <a:schemeClr val="tx2"/>
              </a:buClr>
              <a:buFont typeface="Arial" panose="020B0604020202020204" pitchFamily="34" charset="0"/>
            </a:pPr>
            <a:r xmlns:a="http://schemas.openxmlformats.org/drawingml/2006/main">
              <a:rPr lang="vi" sz="2400" kern="1200" dirty="0">
                <a:solidFill>
                  <a:srgbClr val="000000"/>
                </a:solidFill>
                <a:latin typeface="Arial (Body)"/>
                <a:ea typeface="ＭＳ Ｐゴシック" charset="0"/>
              </a:rPr>
              <a:t>nhấn mạnh đáng kể vào lõi phân tán: độ tin cậy của dịch vụ, nhân rộng hiệu suất sao </a:t>
            </a:r>
            <a:r xmlns:a="http://schemas.openxmlformats.org/drawingml/2006/main">
              <a:rPr lang="vi" sz="2400" kern="1200" dirty="0" smtClean="0">
                <a:solidFill>
                  <a:srgbClr val="000000"/>
                </a:solidFill>
                <a:latin typeface="Arial (Body)"/>
                <a:ea typeface="ＭＳ Ｐゴシック" charset="0"/>
              </a:rPr>
              <a:t>chép</a:t>
            </a:r>
            <a:endParaRPr xmlns:a="http://schemas.openxmlformats.org/drawingml/2006/main" lang="en-US" sz="2400" kern="1200" dirty="0">
              <a:solidFill>
                <a:srgbClr val="000000"/>
              </a:solidFill>
              <a:latin typeface="Arial (Body)"/>
              <a:ea typeface="ＭＳ Ｐゴシック" charset="0"/>
            </a:endParaRPr>
          </a:p>
        </p:txBody>
      </p:sp>
      <p:pic>
        <p:nvPicPr>
          <p:cNvPr id="9" name="Picture 8" descr="There are 4 stacked sections. Sections are separated into labeled levels and contain parts. 1, top section. Level 1, network control apps. There are 2 blank parts. 2, middle section. There are 2 levels. Level 2, Northbound abstractions, protocols. 2 parts. 1, REST A P I. 2, Intent. Level 3, O N O S distributed core. 7 parts. 1, Hosts. 2, Paths. 3, flow rules. 4, devices. 5, links. 6, statistics. 7, topology. Section 3, middle. Level 4, southbound abstractions, protocols. 8 parts. 1, device. 2, link. 3, host. 4, flow. 5, packet. 6, Open Flow. 8, N e t co n f. 9, O V S D B. Section 4, bottom. There are 5 linked routers."/>
          <p:cNvPicPr>
            <a:picLocks noChangeAspect="1"/>
          </p:cNvPicPr>
          <p:nvPr/>
        </p:nvPicPr>
        <p:blipFill>
          <a:blip r:embed="rId2"/>
          <a:stretch>
            <a:fillRect/>
          </a:stretch>
        </p:blipFill>
        <p:spPr>
          <a:xfrm>
            <a:off x="4503969" y="2106070"/>
            <a:ext cx="4337505" cy="3603111"/>
          </a:xfrm>
          <a:prstGeom prst="rect">
            <a:avLst/>
          </a:prstGeom>
        </p:spPr>
      </p:pic>
    </p:spTree>
    <p:extLst>
      <p:ext uri="{BB962C8B-B14F-4D97-AF65-F5344CB8AC3E}">
        <p14:creationId xmlns:p14="http://schemas.microsoft.com/office/powerpoint/2010/main" val="32874729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kern="1200" dirty="0" smtClean="0">
                <a:latin typeface="Times New Roman" panose="02020603050405020304" pitchFamily="18" charset="0"/>
                <a:ea typeface="ＭＳ Ｐゴシック" charset="0"/>
              </a:rPr>
              <a:t>S</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Đ.</a:t>
            </a:r>
            <a:r xmlns:a="http://schemas.openxmlformats.org/drawingml/2006/main">
              <a:rPr lang="vi" sz="100" kern="1200" dirty="0" smtClean="0">
                <a:latin typeface="Times New Roman" panose="02020603050405020304" pitchFamily="18" charset="0"/>
                <a:ea typeface="ＭＳ Ｐゴシック" charset="0"/>
              </a:rPr>
              <a:t> </a:t>
            </a:r>
            <a:r xmlns:a="http://schemas.openxmlformats.org/drawingml/2006/main">
              <a:rPr lang="vi" kern="1200" dirty="0" smtClean="0">
                <a:latin typeface="Times New Roman" panose="02020603050405020304" pitchFamily="18" charset="0"/>
                <a:ea typeface="ＭＳ Ｐゴシック" charset="0"/>
              </a:rPr>
              <a:t>N: Thử thách đã chọn</a:t>
            </a:r>
            <a:endParaRPr xmlns:a="http://schemas.openxmlformats.org/drawingml/2006/main" lang="en-US" kern="1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củng cố mặt phẳng điều khiển: đáng tin cậy, đáng tin cậy, có thể mở rộng hiệu suất, hệ thống phân tán an toàn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mạnh mẽ để thất bại: tận dụng lý thuyết mạnh mẽ về hệ thống phân tán đáng tin cậy cho mặt phẳng điều khiển</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độ tin cậy, bảo mật: “nướng” ngay từ ngày </a:t>
            </a:r>
            <a:r xmlns:a="http://schemas.openxmlformats.org/drawingml/2006/main">
              <a:rPr lang="vi" sz="2400" dirty="0" smtClean="0">
                <a:solidFill>
                  <a:srgbClr val="000000"/>
                </a:solidFill>
                <a:latin typeface="Arial (Body)"/>
                <a:ea typeface="ＭＳ Ｐゴシック" charset="0"/>
              </a:rPr>
              <a:t>đầu tiên?</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mạng, giao thức đáp ứng yêu cầu nhiệm vụ cụ thể</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ví dụ: thời gian thực, cực kỳ đáng tin cậy, cực kỳ an toàn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nhân rộng Internet</a:t>
            </a:r>
            <a:endParaRPr xmlns:a="http://schemas.openxmlformats.org/drawingml/2006/main"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15500709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(8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 </a:t>
            </a:r>
            <a:r xmlns:a="http://schemas.openxmlformats.org/drawingml/2006/main">
              <a:rPr lang="vi" sz="2200"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b="1" dirty="0">
                <a:solidFill>
                  <a:schemeClr val="tx2"/>
                </a:solidFill>
                <a:latin typeface="+mn-lt"/>
              </a:rPr>
              <a:t>5.6 </a:t>
            </a:r>
            <a:r xmlns:a="http://schemas.openxmlformats.org/drawingml/2006/main">
              <a:rPr lang="vi" sz="2200" b="1" dirty="0" smtClean="0">
                <a:latin typeface="+mn-lt"/>
              </a:rPr>
              <a:t>tôi</a:t>
            </a:r>
            <a:r xmlns:a="http://schemas.openxmlformats.org/drawingml/2006/main">
              <a:rPr lang="vi" sz="100" b="1" dirty="0" smtClean="0">
                <a:latin typeface="+mn-lt"/>
              </a:rPr>
              <a:t> </a:t>
            </a:r>
            <a:r xmlns:a="http://schemas.openxmlformats.org/drawingml/2006/main">
              <a:rPr lang="vi" sz="2200" b="1" dirty="0" smtClean="0">
                <a:latin typeface="+mn-lt"/>
              </a:rPr>
              <a:t>C</a:t>
            </a:r>
            <a:r xmlns:a="http://schemas.openxmlformats.org/drawingml/2006/main">
              <a:rPr lang="vi" sz="100" b="1" dirty="0" smtClean="0">
                <a:latin typeface="+mn-lt"/>
              </a:rPr>
              <a:t> </a:t>
            </a:r>
            <a:r xmlns:a="http://schemas.openxmlformats.org/drawingml/2006/main">
              <a:rPr lang="vi" sz="2200" b="1" dirty="0" smtClean="0">
                <a:latin typeface="+mn-lt"/>
              </a:rPr>
              <a:t>m</a:t>
            </a:r>
            <a:r xmlns:a="http://schemas.openxmlformats.org/drawingml/2006/main">
              <a:rPr lang="vi" sz="100" b="1" dirty="0" smtClean="0">
                <a:latin typeface="+mn-lt"/>
              </a:rPr>
              <a:t> </a:t>
            </a:r>
            <a:r xmlns:a="http://schemas.openxmlformats.org/drawingml/2006/main">
              <a:rPr lang="vi" sz="2200" b="1" dirty="0" smtClean="0">
                <a:latin typeface="+mn-lt"/>
              </a:rPr>
              <a:t>P </a:t>
            </a:r>
            <a:r xmlns:a="http://schemas.openxmlformats.org/drawingml/2006/main">
              <a:rPr lang="vi" sz="2200" b="1" dirty="0">
                <a:latin typeface="+mn-lt"/>
              </a:rPr>
              <a:t>: Giao thức thông báo điều khiển </a:t>
            </a:r>
            <a:r xmlns:a="http://schemas.openxmlformats.org/drawingml/2006/main">
              <a:rPr lang="vi" sz="2200" b="1" dirty="0" smtClean="0">
                <a:latin typeface="+mn-lt"/>
              </a:rPr>
              <a:t>Internet</a:t>
            </a:r>
            <a:endParaRPr xmlns:a="http://schemas.openxmlformats.org/drawingml/2006/main" lang="en-US" sz="2200" b="1"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dirty="0">
                <a:latin typeface="+mn-lt"/>
              </a:rPr>
              <a:t>Quản lý mạng và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p:txBody>
      </p:sp>
    </p:spTree>
    <p:extLst>
      <p:ext uri="{BB962C8B-B14F-4D97-AF65-F5344CB8AC3E}">
        <p14:creationId xmlns:p14="http://schemas.microsoft.com/office/powerpoint/2010/main" val="18985253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35922" cy="1231076"/>
          </a:xfrm>
        </p:spPr>
        <p:txBody>
          <a:bodyPr wrap="square"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C</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 Giao thức tin nhắn điều khiển Internet </a:t>
            </a:r>
            <a:r xmlns:a="http://schemas.openxmlformats.org/drawingml/2006/main">
              <a:rPr lang="vi" sz="2000" b="0" dirty="0" smtClean="0">
                <a:latin typeface="Times New Roman" panose="02020603050405020304" pitchFamily="18" charset="0"/>
                <a:ea typeface="ＭＳ Ｐゴシック" charset="0"/>
              </a:rPr>
              <a:t>(1 trên 2)</a:t>
            </a:r>
            <a:endParaRPr xmlns:a="http://schemas.openxmlformats.org/drawingml/2006/main"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4124176"/>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được sử dụng bởi các máy chủ và bộ định tuyến để truyền thông tin cấp mạng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báo cáo lỗi: máy chủ, mạng, cổng, giao thức không thể truy cập</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yêu cầu/trả lời lặp lại (được sử dụng bởi ping)</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ea typeface="ＭＳ Ｐゴシック" charset="0"/>
              </a:rPr>
              <a:t>tầng mạng </a:t>
            </a:r>
            <a:r xmlns:a="http://schemas.openxmlformats.org/drawingml/2006/main">
              <a:rPr lang="vi" altLang="ja-JP" sz="2400" dirty="0" smtClean="0">
                <a:solidFill>
                  <a:srgbClr val="000000"/>
                </a:solidFill>
                <a:latin typeface="Arial (Body)"/>
                <a:ea typeface="ＭＳ Ｐゴシック" charset="0"/>
              </a:rPr>
              <a:t>“ở trên” I</a:t>
            </a:r>
            <a:r xmlns:a="http://schemas.openxmlformats.org/drawingml/2006/main">
              <a:rPr lang="vi" altLang="ja-JP" sz="100" dirty="0" smtClean="0">
                <a:solidFill>
                  <a:srgbClr val="000000"/>
                </a:solidFill>
                <a:latin typeface="Arial (Body)"/>
                <a:ea typeface="ＭＳ Ｐゴシック" charset="0"/>
              </a:rPr>
              <a:t> </a:t>
            </a:r>
            <a:r xmlns:a="http://schemas.openxmlformats.org/drawingml/2006/main">
              <a:rPr lang="vi" altLang="ja-JP" sz="2400" dirty="0" smtClean="0">
                <a:solidFill>
                  <a:srgbClr val="000000"/>
                </a:solidFill>
                <a:latin typeface="Arial (Body)"/>
                <a:ea typeface="ＭＳ Ｐゴシック" charset="0"/>
              </a:rPr>
              <a:t>Trả lời </a:t>
            </a:r>
            <a:r xmlns:a="http://schemas.openxmlformats.org/drawingml/2006/main">
              <a:rPr lang="vi" altLang="ja-JP" sz="2400" dirty="0">
                <a:solidFill>
                  <a:srgbClr val="000000"/>
                </a:solidFill>
                <a:latin typeface="Arial (Body)"/>
                <a:ea typeface="ＭＳ Ｐゴシック" charset="0"/>
              </a:rPr>
              <a:t>:</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Thông điệp P </a:t>
            </a:r>
            <a:r xmlns:a="http://schemas.openxmlformats.org/drawingml/2006/main">
              <a:rPr lang="vi" sz="2400" dirty="0">
                <a:solidFill>
                  <a:srgbClr val="000000"/>
                </a:solidFill>
                <a:latin typeface="Arial (Body)"/>
                <a:ea typeface="ＭＳ Ｐゴシック" charset="0"/>
              </a:rPr>
              <a:t>mang trong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gói dữ liệu P</a:t>
            </a:r>
            <a:endParaRPr xmlns:a="http://schemas.openxmlformats.org/drawingml/2006/main" lang="en-US" sz="2400" dirty="0">
              <a:solidFill>
                <a:srgbClr val="000000"/>
              </a:solidFill>
              <a:latin typeface="Arial (Body)"/>
              <a:ea typeface="ＭＳ Ｐゴシック" charset="0"/>
            </a:endParaRP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C</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Thông báo P </a:t>
            </a:r>
            <a:r xmlns:a="http://schemas.openxmlformats.org/drawingml/2006/main">
              <a:rPr lang="vi" sz="2400" dirty="0">
                <a:solidFill>
                  <a:srgbClr val="000000"/>
                </a:solidFill>
                <a:latin typeface="Arial (Body)"/>
                <a:ea typeface="ＭＳ Ｐゴシック" charset="0"/>
              </a:rPr>
              <a:t>: loại, mã cộng với 8 byte đầu tiên của </a:t>
            </a:r>
            <a:r xmlns:a="http://schemas.openxmlformats.org/drawingml/2006/main">
              <a:rPr lang="vi" sz="2400" dirty="0" smtClean="0">
                <a:solidFill>
                  <a:srgbClr val="000000"/>
                </a:solidFill>
                <a:latin typeface="Arial (Body)"/>
                <a:ea typeface="ＭＳ Ｐゴシック" charset="0"/>
              </a:rPr>
              <a:t>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P datagram </a:t>
            </a:r>
            <a:r xmlns:a="http://schemas.openxmlformats.org/drawingml/2006/main">
              <a:rPr lang="vi" sz="2400" dirty="0">
                <a:solidFill>
                  <a:srgbClr val="000000"/>
                </a:solidFill>
                <a:latin typeface="Arial (Body)"/>
                <a:ea typeface="ＭＳ Ｐゴシック" charset="0"/>
              </a:rPr>
              <a:t>gây ra lỗi</a:t>
            </a:r>
          </a:p>
        </p:txBody>
      </p:sp>
    </p:spTree>
    <p:extLst>
      <p:ext uri="{BB962C8B-B14F-4D97-AF65-F5344CB8AC3E}">
        <p14:creationId xmlns:p14="http://schemas.microsoft.com/office/powerpoint/2010/main" val="3341826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rPr>
              <a:t>Giao thức định tuyến</a:t>
            </a:r>
            <a:endParaRPr xmlns:a="http://schemas.openxmlformats.org/drawingml/2006/main"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dirty="0">
                <a:solidFill>
                  <a:srgbClr val="000000"/>
                </a:solidFill>
                <a:latin typeface="Arial (Body)"/>
                <a:cs typeface="+mn-cs"/>
              </a:rPr>
              <a:t>Mục tiêu của giao thức định tuyến: </a:t>
            </a:r>
            <a:r xmlns:a="http://schemas.openxmlformats.org/drawingml/2006/main">
              <a:rPr lang="vi" sz="2400" dirty="0">
                <a:solidFill>
                  <a:srgbClr val="000000"/>
                </a:solidFill>
                <a:latin typeface="Arial (Body)"/>
              </a:rPr>
              <a:t>xác định các đường dẫn “tốt” (tương đương, các tuyến đường), từ máy chủ gửi đến máy chủ nhận, thông qua mạng các bộ định tuyến</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dirty="0">
                <a:solidFill>
                  <a:srgbClr val="000000"/>
                </a:solidFill>
                <a:latin typeface="Arial (Body)"/>
                <a:cs typeface="+mn-cs"/>
              </a:rPr>
              <a:t>đường dẫn: chuỗi các gói của bộ định tuyến sẽ đi qua từ máy chủ nguồn ban đầu nhất định đến máy chủ đích cuối cùng đã cho</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“tốt”: “chi phí” thấp nhất, “nhanh nhất”, “ít tắc nghẽn nhất”</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cs typeface="+mn-cs"/>
              </a:rPr>
              <a:t>định tuyến: thách thức kết nối mạng “top 10”!</a:t>
            </a:r>
          </a:p>
        </p:txBody>
      </p:sp>
    </p:spTree>
    <p:extLst>
      <p:ext uri="{BB962C8B-B14F-4D97-AF65-F5344CB8AC3E}">
        <p14:creationId xmlns:p14="http://schemas.microsoft.com/office/powerpoint/2010/main" val="41296823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95230" cy="1231076"/>
          </a:xfrm>
        </p:spPr>
        <p:txBody>
          <a:bodyPr wrap="square"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dirty="0" smtClean="0">
                <a:latin typeface="Times New Roman" panose="02020603050405020304" pitchFamily="18" charset="0"/>
                <a:ea typeface="ＭＳ Ｐゴシック" charset="0"/>
              </a:rPr>
              <a:t>Tôi</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C</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P: Giao thức tin nhắn điều khiển Internet </a:t>
            </a:r>
            <a:r xmlns:a="http://schemas.openxmlformats.org/drawingml/2006/main">
              <a:rPr lang="vi" sz="2000" b="0" dirty="0" smtClean="0">
                <a:latin typeface="Times New Roman" panose="02020603050405020304" pitchFamily="18" charset="0"/>
                <a:ea typeface="ＭＳ Ｐゴシック" charset="0"/>
              </a:rPr>
              <a:t>(2 trên 2)</a:t>
            </a:r>
            <a:endParaRPr xmlns:a="http://schemas.openxmlformats.org/drawingml/2006/main" lang="en-US" sz="2000" b="0" dirty="0">
              <a:latin typeface="Times New Roman" panose="02020603050405020304" pitchFamily="18" charset="0"/>
              <a:ea typeface="ＭＳ Ｐゴシック" charset="0"/>
            </a:endParaRPr>
          </a:p>
        </p:txBody>
      </p:sp>
      <p:graphicFrame>
        <p:nvGraphicFramePr>
          <p:cNvPr id="5" name="Table 4"/>
          <p:cNvGraphicFramePr>
            <a:graphicFrameLocks noGrp="1"/>
          </p:cNvGraphicFramePr>
          <p:nvPr>
            <p:extLst>
              <p:ext uri="{D42A27DB-BD31-4B8C-83A1-F6EECF244321}">
                <p14:modId xmlns:p14="http://schemas.microsoft.com/office/powerpoint/2010/main" val="82913162"/>
              </p:ext>
            </p:extLst>
          </p:nvPr>
        </p:nvGraphicFramePr>
        <p:xfrm>
          <a:off x="955484" y="1406335"/>
          <a:ext cx="7035990" cy="4693920"/>
        </p:xfrm>
        <a:graphic>
          <a:graphicData uri="http://schemas.openxmlformats.org/drawingml/2006/table">
            <a:tbl>
              <a:tblPr firstRow="1" bandRow="1">
                <a:tableStyleId>{40F9630F-82C1-40B7-BC3A-925EFCFF5E92}</a:tableStyleId>
              </a:tblPr>
              <a:tblGrid>
                <a:gridCol w="1474145">
                  <a:extLst>
                    <a:ext uri="{9D8B030D-6E8A-4147-A177-3AD203B41FA5}">
                      <a16:colId xmlns:a16="http://schemas.microsoft.com/office/drawing/2014/main" val="1595162473"/>
                    </a:ext>
                  </a:extLst>
                </a:gridCol>
                <a:gridCol w="1685486">
                  <a:extLst>
                    <a:ext uri="{9D8B030D-6E8A-4147-A177-3AD203B41FA5}">
                      <a16:colId xmlns:a16="http://schemas.microsoft.com/office/drawing/2014/main" val="553805944"/>
                    </a:ext>
                  </a:extLst>
                </a:gridCol>
                <a:gridCol w="3876359">
                  <a:extLst>
                    <a:ext uri="{9D8B030D-6E8A-4147-A177-3AD203B41FA5}">
                      <a16:colId xmlns:a16="http://schemas.microsoft.com/office/drawing/2014/main" val="3405774669"/>
                    </a:ext>
                  </a:extLst>
                </a:gridCol>
              </a:tblGrid>
              <a:tr h="313900">
                <a:tc>
                  <a:txBody>
                    <a:bodyPr/>
                    <a:lstStyle/>
                    <a:p>
                      <a:pPr xmlns:a="http://schemas.openxmlformats.org/drawingml/2006/main" algn="l"/>
                      <a:r xmlns:a="http://schemas.openxmlformats.org/drawingml/2006/main">
                        <a:rPr lang="vi" sz="1600" b="1" i="0" u="none" strike="noStrike" cap="none" baseline="0" dirty="0" smtClean="0">
                          <a:solidFill>
                            <a:schemeClr val="dk1"/>
                          </a:solidFill>
                          <a:latin typeface="+mn-lt"/>
                          <a:ea typeface="Arial"/>
                          <a:cs typeface="Arial"/>
                          <a:sym typeface="Arial"/>
                        </a:rPr>
                        <a:t>Tôi</a:t>
                      </a:r>
                      <a:r xmlns:a="http://schemas.openxmlformats.org/drawingml/2006/main">
                        <a:rPr lang="vi" sz="100" b="1" i="0" u="none" strike="noStrike" cap="none" baseline="0" dirty="0" smtClean="0">
                          <a:solidFill>
                            <a:schemeClr val="dk1"/>
                          </a:solidFill>
                          <a:latin typeface="+mn-lt"/>
                          <a:ea typeface="Arial"/>
                          <a:cs typeface="Arial"/>
                          <a:sym typeface="Arial"/>
                        </a:rPr>
                        <a:t> </a:t>
                      </a:r>
                      <a:r xmlns:a="http://schemas.openxmlformats.org/drawingml/2006/main">
                        <a:rPr lang="vi" sz="1600" b="1" i="0" u="none" strike="noStrike" cap="none" baseline="0" dirty="0" smtClean="0">
                          <a:solidFill>
                            <a:schemeClr val="dk1"/>
                          </a:solidFill>
                          <a:latin typeface="+mn-lt"/>
                          <a:ea typeface="Arial"/>
                          <a:cs typeface="Arial"/>
                          <a:sym typeface="Arial"/>
                        </a:rPr>
                        <a:t>C</a:t>
                      </a:r>
                      <a:r xmlns:a="http://schemas.openxmlformats.org/drawingml/2006/main">
                        <a:rPr lang="vi" sz="100" b="1" i="0" u="none" strike="noStrike" cap="none" baseline="0" dirty="0" smtClean="0">
                          <a:solidFill>
                            <a:schemeClr val="dk1"/>
                          </a:solidFill>
                          <a:latin typeface="+mn-lt"/>
                          <a:ea typeface="Arial"/>
                          <a:cs typeface="Arial"/>
                          <a:sym typeface="Arial"/>
                        </a:rPr>
                        <a:t> </a:t>
                      </a:r>
                      <a:r xmlns:a="http://schemas.openxmlformats.org/drawingml/2006/main">
                        <a:rPr lang="vi" sz="1600" b="1" i="0" u="none" strike="noStrike" cap="none" baseline="0" dirty="0" smtClean="0">
                          <a:solidFill>
                            <a:schemeClr val="dk1"/>
                          </a:solidFill>
                          <a:latin typeface="+mn-lt"/>
                          <a:ea typeface="Arial"/>
                          <a:cs typeface="Arial"/>
                          <a:sym typeface="Arial"/>
                        </a:rPr>
                        <a:t>m</a:t>
                      </a:r>
                      <a:r xmlns:a="http://schemas.openxmlformats.org/drawingml/2006/main">
                        <a:rPr lang="vi" sz="100" b="1" i="0" u="none" strike="noStrike" cap="none" baseline="0" dirty="0" smtClean="0">
                          <a:solidFill>
                            <a:schemeClr val="dk1"/>
                          </a:solidFill>
                          <a:latin typeface="+mn-lt"/>
                          <a:ea typeface="Arial"/>
                          <a:cs typeface="Arial"/>
                          <a:sym typeface="Arial"/>
                        </a:rPr>
                        <a:t> </a:t>
                      </a:r>
                      <a:r xmlns:a="http://schemas.openxmlformats.org/drawingml/2006/main">
                        <a:rPr lang="vi" sz="1600" b="1" i="0" u="none" strike="noStrike" cap="none" baseline="0" dirty="0" smtClean="0">
                          <a:solidFill>
                            <a:schemeClr val="dk1"/>
                          </a:solidFill>
                          <a:latin typeface="+mn-lt"/>
                          <a:ea typeface="Arial"/>
                          <a:cs typeface="Arial"/>
                          <a:sym typeface="Arial"/>
                        </a:rPr>
                        <a:t>Loại P</a:t>
                      </a:r>
                      <a:endParaRPr xmlns:a="http://schemas.openxmlformats.org/drawingml/2006/main"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a:r xmlns:a="http://schemas.openxmlformats.org/drawingml/2006/main">
                        <a:rPr lang="vi" sz="1600" b="1" dirty="0" smtClean="0">
                          <a:latin typeface="+mn-lt"/>
                        </a:rPr>
                        <a:t>Mã số</a:t>
                      </a:r>
                      <a:endParaRPr xmlns:a="http://schemas.openxmlformats.org/drawingml/2006/main"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a:r xmlns:a="http://schemas.openxmlformats.org/drawingml/2006/main">
                        <a:rPr lang="vi" sz="1600" b="1" i="0" u="none" strike="noStrike" cap="none" baseline="0" dirty="0" smtClean="0">
                          <a:solidFill>
                            <a:schemeClr val="dk1"/>
                          </a:solidFill>
                          <a:latin typeface="+mn-lt"/>
                          <a:ea typeface="Arial"/>
                          <a:cs typeface="Arial"/>
                          <a:sym typeface="Arial"/>
                        </a:rPr>
                        <a:t>Sự miêu tả</a:t>
                      </a:r>
                      <a:endParaRPr xmlns:a="http://schemas.openxmlformats.org/drawingml/2006/main"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323893"/>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trả lời tiếng vang (để ping)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306933"/>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mạng đích không thể truy cập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248980"/>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máy chủ đích không thể truy cập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430530"/>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giao thức đích không thể truy cập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575127"/>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cổng đích không thể truy cập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158637"/>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mạng đích không xác định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2988030"/>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máy chủ đích không xác định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569745"/>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dập tắt nguồn (kiểm soát tắc nghẽn)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4093724"/>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số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yêu cầu echo</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7796917"/>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quảng cáo bộ định tuyến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581624"/>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a:solidFill>
                            <a:srgbClr val="000000"/>
                          </a:solidFill>
                          <a:effectLst/>
                          <a:latin typeface="+mn-lt"/>
                        </a:rPr>
                        <a:t>khám phá bộ định tuyến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0991568"/>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11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smtClean="0">
                          <a:solidFill>
                            <a:srgbClr val="000000"/>
                          </a:solidFill>
                          <a:effectLst/>
                          <a:latin typeface="+mn-lt"/>
                        </a:rPr>
                        <a:t>t</a:t>
                      </a:r>
                      <a:r xmlns:a="http://schemas.openxmlformats.org/drawingml/2006/main">
                        <a:rPr lang="vi" sz="100" b="0" i="0" u="none" strike="noStrike" baseline="0" dirty="0" smtClean="0">
                          <a:solidFill>
                            <a:srgbClr val="000000"/>
                          </a:solidFill>
                          <a:effectLst/>
                          <a:latin typeface="+mn-lt"/>
                        </a:rPr>
                        <a:t> </a:t>
                      </a:r>
                      <a:r xmlns:a="http://schemas.openxmlformats.org/drawingml/2006/main">
                        <a:rPr lang="vi" sz="1600" b="0" i="0" u="none" strike="noStrike" baseline="0" dirty="0" smtClean="0">
                          <a:solidFill>
                            <a:srgbClr val="000000"/>
                          </a:solidFill>
                          <a:effectLst/>
                          <a:latin typeface="+mn-lt"/>
                        </a:rPr>
                        <a:t>t</a:t>
                      </a:r>
                      <a:r xmlns:a="http://schemas.openxmlformats.org/drawingml/2006/main">
                        <a:rPr lang="vi" sz="100" b="0" i="0" u="none" strike="noStrike" baseline="0" dirty="0" smtClean="0">
                          <a:solidFill>
                            <a:srgbClr val="000000"/>
                          </a:solidFill>
                          <a:effectLst/>
                          <a:latin typeface="+mn-lt"/>
                        </a:rPr>
                        <a:t> </a:t>
                      </a:r>
                      <a:r xmlns:a="http://schemas.openxmlformats.org/drawingml/2006/main">
                        <a:rPr lang="vi" sz="1600" b="0" i="0" u="none" strike="noStrike" baseline="0" dirty="0" smtClean="0">
                          <a:solidFill>
                            <a:srgbClr val="000000"/>
                          </a:solidFill>
                          <a:effectLst/>
                          <a:latin typeface="+mn-lt"/>
                        </a:rPr>
                        <a:t>L </a:t>
                      </a:r>
                      <a:r xmlns:a="http://schemas.openxmlformats.org/drawingml/2006/main">
                        <a:rPr lang="vi" sz="1600" b="0" i="0" u="none" strike="noStrike" baseline="0" dirty="0">
                          <a:solidFill>
                            <a:srgbClr val="000000"/>
                          </a:solidFill>
                          <a:effectLst/>
                          <a:latin typeface="+mn-lt"/>
                        </a:rPr>
                        <a:t>hết hạn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2396459"/>
                  </a:ext>
                </a:extLst>
              </a:tr>
              <a:tr h="284653">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12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fontAlgn="b"/>
                      <a:r xmlns:a="http://schemas.openxmlformats.org/drawingml/2006/main">
                        <a:rPr lang="vi"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lvl="0" algn="l" fontAlgn="b"/>
                      <a:r xmlns:a="http://schemas.openxmlformats.org/drawingml/2006/main">
                        <a:rPr lang="vi" sz="1600" b="0" i="0" u="none" strike="noStrike" baseline="0" dirty="0" smtClean="0">
                          <a:solidFill>
                            <a:srgbClr val="000000"/>
                          </a:solidFill>
                          <a:effectLst/>
                          <a:latin typeface="+mn-lt"/>
                        </a:rPr>
                        <a:t>Tôi</a:t>
                      </a:r>
                      <a:r xmlns:a="http://schemas.openxmlformats.org/drawingml/2006/main">
                        <a:rPr lang="vi" sz="100" b="0" i="0" u="none" strike="noStrike" baseline="0" dirty="0" smtClean="0">
                          <a:solidFill>
                            <a:srgbClr val="000000"/>
                          </a:solidFill>
                          <a:effectLst/>
                          <a:latin typeface="+mn-lt"/>
                        </a:rPr>
                        <a:t> Tiêu đề </a:t>
                      </a:r>
                      <a:r xmlns:a="http://schemas.openxmlformats.org/drawingml/2006/main">
                        <a:rPr lang="vi" sz="1600" b="0" i="0" u="none" strike="noStrike" baseline="0" dirty="0" smtClean="0">
                          <a:solidFill>
                            <a:srgbClr val="000000"/>
                          </a:solidFill>
                          <a:effectLst/>
                          <a:latin typeface="+mn-lt"/>
                        </a:rPr>
                        <a:t>P </a:t>
                      </a:r>
                      <a:r xmlns:a="http://schemas.openxmlformats.org/drawingml/2006/main">
                        <a:rPr lang="vi" sz="1600" b="0" i="0" u="none" strike="noStrike" baseline="0" dirty="0">
                          <a:solidFill>
                            <a:srgbClr val="000000"/>
                          </a:solidFill>
                          <a:effectLst/>
                          <a:latin typeface="+mn-lt"/>
                        </a:rPr>
                        <a:t>xấu</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759859"/>
                  </a:ext>
                </a:extLst>
              </a:tr>
            </a:tbl>
          </a:graphicData>
        </a:graphic>
      </p:graphicFrame>
    </p:spTree>
    <p:extLst>
      <p:ext uri="{BB962C8B-B14F-4D97-AF65-F5344CB8AC3E}">
        <p14:creationId xmlns:p14="http://schemas.microsoft.com/office/powerpoint/2010/main" val="27353207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cs typeface="+mj-cs"/>
              </a:rPr>
              <a:t>Traceroute và tôi</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m</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a:t>
            </a:r>
            <a:r xmlns:a="http://schemas.openxmlformats.org/drawingml/2006/main">
              <a:rPr lang="vi" sz="2000" b="0" dirty="0" smtClean="0">
                <a:latin typeface="Times New Roman" panose="02020603050405020304" pitchFamily="18" charset="0"/>
                <a:ea typeface="ＭＳ Ｐゴシック" charset="0"/>
                <a:cs typeface="+mj-cs"/>
              </a:rPr>
              <a:t>(1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199" y="1390259"/>
            <a:ext cx="8427494" cy="4278064"/>
          </a:xfrm>
        </p:spPr>
        <p:txBody>
          <a:bodyPr wrap="square" lIns="91425" tIns="91425" rIns="91425" bIns="91425">
            <a:spAutoFit/>
          </a:bodyPr>
          <a:lstStyle/>
          <a:p>
            <a:pPr xmlns:a="http://schemas.openxmlformats.org/drawingml/2006/main" lvl="0"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mn-lt"/>
                <a:ea typeface="ＭＳ Ｐゴシック" charset="0"/>
                <a:cs typeface="+mn-cs"/>
              </a:rPr>
              <a:t>nguồn gửi hàng loạt </a:t>
            </a:r>
            <a:r xmlns:a="http://schemas.openxmlformats.org/drawingml/2006/main">
              <a:rPr lang="vi" sz="2400" dirty="0" smtClean="0">
                <a:solidFill>
                  <a:srgbClr val="000000"/>
                </a:solidFill>
                <a:latin typeface="+mn-lt"/>
                <a:ea typeface="ＭＳ Ｐゴシック" charset="0"/>
                <a:cs typeface="+mn-cs"/>
              </a:rPr>
              <a:t>U</a:t>
            </a:r>
            <a:r xmlns:a="http://schemas.openxmlformats.org/drawingml/2006/main">
              <a:rPr lang="vi" sz="100" dirty="0" smtClean="0">
                <a:solidFill>
                  <a:srgbClr val="000000"/>
                </a:solidFill>
                <a:latin typeface="+mn-lt"/>
                <a:ea typeface="ＭＳ Ｐゴシック" charset="0"/>
                <a:cs typeface="+mn-cs"/>
              </a:rPr>
              <a:t> </a:t>
            </a:r>
            <a:r xmlns:a="http://schemas.openxmlformats.org/drawingml/2006/main">
              <a:rPr lang="vi" sz="2400" dirty="0" smtClean="0">
                <a:solidFill>
                  <a:srgbClr val="000000"/>
                </a:solidFill>
                <a:latin typeface="+mn-lt"/>
                <a:ea typeface="ＭＳ Ｐゴシック" charset="0"/>
                <a:cs typeface="+mn-cs"/>
              </a:rPr>
              <a:t>Đ.</a:t>
            </a:r>
            <a:r xmlns:a="http://schemas.openxmlformats.org/drawingml/2006/main">
              <a:rPr lang="vi" sz="100" dirty="0" smtClean="0">
                <a:solidFill>
                  <a:srgbClr val="000000"/>
                </a:solidFill>
                <a:latin typeface="+mn-lt"/>
                <a:ea typeface="ＭＳ Ｐゴシック" charset="0"/>
                <a:cs typeface="+mn-cs"/>
              </a:rPr>
              <a:t> </a:t>
            </a:r>
            <a:r xmlns:a="http://schemas.openxmlformats.org/drawingml/2006/main">
              <a:rPr lang="vi" sz="2400" dirty="0" smtClean="0">
                <a:solidFill>
                  <a:srgbClr val="000000"/>
                </a:solidFill>
                <a:latin typeface="+mn-lt"/>
                <a:ea typeface="ＭＳ Ｐゴシック" charset="0"/>
                <a:cs typeface="+mn-cs"/>
              </a:rPr>
              <a:t>P đoạn </a:t>
            </a:r>
            <a:r xmlns:a="http://schemas.openxmlformats.org/drawingml/2006/main">
              <a:rPr lang="vi" sz="2400" dirty="0">
                <a:solidFill>
                  <a:srgbClr val="000000"/>
                </a:solidFill>
                <a:latin typeface="+mn-lt"/>
                <a:ea typeface="ＭＳ Ｐゴシック" charset="0"/>
                <a:cs typeface="+mn-cs"/>
              </a:rPr>
              <a:t>đến đích</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mn-lt"/>
                <a:ea typeface="ＭＳ Ｐゴシック" charset="0"/>
              </a:rPr>
              <a:t>tập đầu tiên có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L = </a:t>
            </a:r>
            <a:r xmlns:a="http://schemas.openxmlformats.org/drawingml/2006/main">
              <a:rPr lang="vi" sz="2400" dirty="0">
                <a:solidFill>
                  <a:srgbClr val="000000"/>
                </a:solidFill>
                <a:latin typeface="+mn-lt"/>
                <a:ea typeface="ＭＳ Ｐゴシック" charset="0"/>
              </a:rPr>
              <a:t>1</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mn-lt"/>
                <a:ea typeface="ＭＳ Ｐゴシック" charset="0"/>
              </a:rPr>
              <a:t>tập thứ hai có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L = 2, </a:t>
            </a:r>
            <a:r xmlns:a="http://schemas.openxmlformats.org/drawingml/2006/main">
              <a:rPr lang="vi" sz="2400" dirty="0">
                <a:solidFill>
                  <a:srgbClr val="000000"/>
                </a:solidFill>
                <a:latin typeface="+mn-lt"/>
                <a:ea typeface="ＭＳ Ｐゴシック" charset="0"/>
              </a:rPr>
              <a:t>v.v.</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mn-lt"/>
                <a:ea typeface="ＭＳ Ｐゴシック" charset="0"/>
              </a:rPr>
              <a:t>số cổng không chắc</a:t>
            </a:r>
          </a:p>
          <a:p>
            <a:pPr xmlns:a="http://schemas.openxmlformats.org/drawingml/2006/main" lvl="0"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mn-lt"/>
                <a:ea typeface="ＭＳ Ｐゴシック" charset="0"/>
                <a:cs typeface="+mn-cs"/>
              </a:rPr>
              <a:t>khi datagram trong bộ thứ </a:t>
            </a:r>
            <a:r xmlns:a="http://schemas.openxmlformats.org/drawingml/2006/main">
              <a:rPr lang="vi" sz="2400" i="1" dirty="0">
                <a:solidFill>
                  <a:srgbClr val="000000"/>
                </a:solidFill>
                <a:latin typeface="+mn-lt"/>
                <a:ea typeface="ＭＳ Ｐゴシック" charset="0"/>
                <a:cs typeface="+mn-cs"/>
              </a:rPr>
              <a:t>n </a:t>
            </a:r>
            <a:r xmlns:a="http://schemas.openxmlformats.org/drawingml/2006/main">
              <a:rPr lang="vi" sz="2400" dirty="0">
                <a:solidFill>
                  <a:srgbClr val="000000"/>
                </a:solidFill>
                <a:latin typeface="+mn-lt"/>
                <a:ea typeface="ＭＳ Ｐゴシック" charset="0"/>
                <a:cs typeface="+mn-cs"/>
              </a:rPr>
              <a:t>đến bộ định tuyến thứ n:</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mn-lt"/>
                <a:ea typeface="ＭＳ Ｐゴシック" charset="0"/>
              </a:rPr>
              <a:t>bộ định tuyến loại bỏ datagram và gửi nguồn </a:t>
            </a:r>
            <a:r xmlns:a="http://schemas.openxmlformats.org/drawingml/2006/main">
              <a:rPr lang="vi" sz="2400" dirty="0" smtClean="0">
                <a:solidFill>
                  <a:srgbClr val="000000"/>
                </a:solidFill>
                <a:latin typeface="+mn-lt"/>
                <a:ea typeface="ＭＳ Ｐゴシック" charset="0"/>
              </a:rPr>
              <a:t>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m</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Tin nhắn P </a:t>
            </a:r>
            <a:r xmlns:a="http://schemas.openxmlformats.org/drawingml/2006/main">
              <a:rPr lang="vi" sz="2400" dirty="0">
                <a:solidFill>
                  <a:srgbClr val="000000"/>
                </a:solidFill>
                <a:latin typeface="+mn-lt"/>
                <a:ea typeface="ＭＳ Ｐゴシック" charset="0"/>
              </a:rPr>
              <a:t>(loại 11, mã 0)</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C</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m</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Tin nhắn P </a:t>
            </a:r>
            <a:r xmlns:a="http://schemas.openxmlformats.org/drawingml/2006/main">
              <a:rPr lang="vi" sz="2400" dirty="0">
                <a:solidFill>
                  <a:srgbClr val="000000"/>
                </a:solidFill>
                <a:latin typeface="+mn-lt"/>
                <a:ea typeface="ＭＳ Ｐゴシック" charset="0"/>
              </a:rPr>
              <a:t>bao gồm tên của bộ định tuyến &amp; </a:t>
            </a:r>
            <a:r xmlns:a="http://schemas.openxmlformats.org/drawingml/2006/main">
              <a:rPr lang="vi" sz="2400" dirty="0" smtClean="0">
                <a:solidFill>
                  <a:srgbClr val="000000"/>
                </a:solidFill>
                <a:latin typeface="+mn-lt"/>
                <a:ea typeface="ＭＳ Ｐゴシック" charset="0"/>
              </a:rPr>
              <a:t>tôi</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địa chỉ p</a:t>
            </a:r>
          </a:p>
          <a:p>
            <a:pPr xmlns:a="http://schemas.openxmlformats.org/drawingml/2006/main" marL="255600" lvl="1" indent="-255600" eaLnBrk="0" fontAlgn="base" hangingPunct="0">
              <a:spcBef>
                <a:spcPts val="1500"/>
              </a:spcBef>
              <a:spcAft>
                <a:spcPct val="0"/>
              </a:spcAft>
              <a:buFont typeface="Arial" panose="020B0604020202020204" pitchFamily="34" charset="0"/>
              <a:buChar char="•"/>
              <a:defRPr/>
            </a:pPr>
            <a:r xmlns:a="http://schemas.openxmlformats.org/drawingml/2006/main">
              <a:rPr lang="vi" sz="2400" dirty="0" smtClean="0">
                <a:solidFill>
                  <a:srgbClr val="000000"/>
                </a:solidFill>
                <a:latin typeface="+mn-lt"/>
                <a:ea typeface="ＭＳ Ｐゴシック" charset="0"/>
              </a:rPr>
              <a:t>khi </a:t>
            </a:r>
            <a:r xmlns:a="http://schemas.openxmlformats.org/drawingml/2006/main">
              <a:rPr lang="vi" sz="2400" dirty="0">
                <a:solidFill>
                  <a:srgbClr val="000000"/>
                </a:solidFill>
                <a:latin typeface="+mn-lt"/>
                <a:ea typeface="ＭＳ Ｐゴシック" charset="0"/>
              </a:rPr>
              <a:t>tôi</a:t>
            </a:r>
            <a:r xmlns:a="http://schemas.openxmlformats.org/drawingml/2006/main">
              <a:rPr lang="vi" sz="100"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C</a:t>
            </a:r>
            <a:r xmlns:a="http://schemas.openxmlformats.org/drawingml/2006/main">
              <a:rPr lang="vi" sz="100"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m</a:t>
            </a:r>
            <a:r xmlns:a="http://schemas.openxmlformats.org/drawingml/2006/main">
              <a:rPr lang="vi" sz="100"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Tin nhắn P đến, bản ghi nguồn R</a:t>
            </a:r>
            <a:r xmlns:a="http://schemas.openxmlformats.org/drawingml/2006/main">
              <a:rPr lang="vi" sz="100" dirty="0">
                <a:solidFill>
                  <a:srgbClr val="000000"/>
                </a:solidFill>
                <a:latin typeface="+mn-lt"/>
                <a:ea typeface="ＭＳ Ｐゴシック" charset="0"/>
              </a:rPr>
              <a:t> </a:t>
            </a:r>
            <a:r xmlns:a="http://schemas.openxmlformats.org/drawingml/2006/main">
              <a:rPr lang="vi" sz="2400" dirty="0">
                <a:solidFill>
                  <a:srgbClr val="000000"/>
                </a:solidFill>
                <a:latin typeface="+mn-lt"/>
                <a:ea typeface="ＭＳ Ｐゴシック" charset="0"/>
              </a:rPr>
              <a:t>t</a:t>
            </a:r>
            <a:r xmlns:a="http://schemas.openxmlformats.org/drawingml/2006/main">
              <a:rPr lang="vi" sz="100" dirty="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t</a:t>
            </a:r>
            <a:r xmlns:a="http://schemas.openxmlformats.org/drawingml/2006/main">
              <a:rPr lang="vi" sz="100" dirty="0" smtClean="0">
                <a:solidFill>
                  <a:srgbClr val="000000"/>
                </a:solidFill>
                <a:latin typeface="+mn-lt"/>
                <a:ea typeface="ＭＳ Ｐゴシック" charset="0"/>
              </a:rPr>
              <a:t> </a:t>
            </a:r>
            <a:r xmlns:a="http://schemas.openxmlformats.org/drawingml/2006/main">
              <a:rPr lang="vi" sz="2400" dirty="0" smtClean="0">
                <a:solidFill>
                  <a:srgbClr val="000000"/>
                </a:solidFill>
                <a:latin typeface="+mn-lt"/>
                <a:ea typeface="ＭＳ Ｐゴシック" charset="0"/>
              </a:rPr>
              <a:t>S</a:t>
            </a:r>
            <a:endParaRPr xmlns:a="http://schemas.openxmlformats.org/drawingml/2006/main"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2143424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cs typeface="+mj-cs"/>
              </a:rPr>
              <a:t>Traceroute và tôi</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C</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m</a:t>
            </a:r>
            <a:r xmlns:a="http://schemas.openxmlformats.org/drawingml/2006/main">
              <a:rPr lang="vi" sz="100" dirty="0" smtClean="0">
                <a:latin typeface="Times New Roman" panose="02020603050405020304" pitchFamily="18" charset="0"/>
                <a:ea typeface="ＭＳ Ｐゴシック" charset="0"/>
                <a:cs typeface="+mj-cs"/>
              </a:rPr>
              <a:t> </a:t>
            </a:r>
            <a:r xmlns:a="http://schemas.openxmlformats.org/drawingml/2006/main">
              <a:rPr lang="vi" dirty="0" smtClean="0">
                <a:latin typeface="Times New Roman" panose="02020603050405020304" pitchFamily="18" charset="0"/>
                <a:ea typeface="ＭＳ Ｐゴシック" charset="0"/>
                <a:cs typeface="+mj-cs"/>
              </a:rPr>
              <a:t>P </a:t>
            </a:r>
            <a:r xmlns:a="http://schemas.openxmlformats.org/drawingml/2006/main">
              <a:rPr lang="vi" sz="2000" b="0" dirty="0" smtClean="0">
                <a:latin typeface="Times New Roman" panose="02020603050405020304" pitchFamily="18" charset="0"/>
                <a:ea typeface="ＭＳ Ｐゴシック" charset="0"/>
                <a:cs typeface="+mj-cs"/>
              </a:rPr>
              <a:t>(2 trên 2)</a:t>
            </a:r>
            <a:endParaRPr xmlns:a="http://schemas.openxmlformats.org/drawingml/2006/main" lang="en-US" sz="2000" b="0" dirty="0">
              <a:latin typeface="Times New Roman" panose="02020603050405020304" pitchFamily="18" charset="0"/>
              <a:ea typeface="ＭＳ Ｐゴシック" charset="0"/>
              <a:cs typeface="+mj-cs"/>
            </a:endParaRPr>
          </a:p>
        </p:txBody>
      </p:sp>
      <p:sp>
        <p:nvSpPr>
          <p:cNvPr id="4" name="Content Placeholder 3"/>
          <p:cNvSpPr>
            <a:spLocks noGrp="1"/>
          </p:cNvSpPr>
          <p:nvPr>
            <p:ph type="body" idx="1"/>
          </p:nvPr>
        </p:nvSpPr>
        <p:spPr>
          <a:xfrm>
            <a:off x="457200" y="1600200"/>
            <a:ext cx="8441140" cy="2608376"/>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400" b="1" kern="1200" dirty="0" smtClean="0">
                <a:solidFill>
                  <a:srgbClr val="000000"/>
                </a:solidFill>
                <a:latin typeface="+mn-lt"/>
                <a:ea typeface="ＭＳ Ｐゴシック" charset="0"/>
              </a:rPr>
              <a:t>dừng </a:t>
            </a:r>
            <a:r xmlns:a="http://schemas.openxmlformats.org/drawingml/2006/main">
              <a:rPr lang="vi" sz="2400" b="1" kern="1200" dirty="0">
                <a:solidFill>
                  <a:srgbClr val="000000"/>
                </a:solidFill>
                <a:latin typeface="+mn-lt"/>
                <a:ea typeface="ＭＳ Ｐゴシック" charset="0"/>
              </a:rPr>
              <a:t>:</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mn-lt"/>
                <a:ea typeface="ＭＳ Ｐゴシック" charset="0"/>
              </a:rPr>
              <a:t>bạn</a:t>
            </a:r>
            <a:r xmlns:a="http://schemas.openxmlformats.org/drawingml/2006/main">
              <a:rPr lang="vi" sz="100" kern="1200" dirty="0">
                <a:solidFill>
                  <a:srgbClr val="000000"/>
                </a:solidFill>
                <a:latin typeface="+mn-lt"/>
                <a:ea typeface="ＭＳ Ｐゴシック" charset="0"/>
              </a:rPr>
              <a:t> </a:t>
            </a:r>
            <a:r xmlns:a="http://schemas.openxmlformats.org/drawingml/2006/main">
              <a:rPr lang="vi" sz="2400" kern="1200" dirty="0">
                <a:solidFill>
                  <a:srgbClr val="000000"/>
                </a:solidFill>
                <a:latin typeface="+mn-lt"/>
                <a:ea typeface="ＭＳ Ｐゴシック" charset="0"/>
              </a:rPr>
              <a:t>Đ.</a:t>
            </a:r>
            <a:r xmlns:a="http://schemas.openxmlformats.org/drawingml/2006/main">
              <a:rPr lang="vi" sz="100" kern="1200" dirty="0">
                <a:solidFill>
                  <a:srgbClr val="000000"/>
                </a:solidFill>
                <a:latin typeface="+mn-lt"/>
                <a:ea typeface="ＭＳ Ｐゴシック" charset="0"/>
              </a:rPr>
              <a:t> </a:t>
            </a:r>
            <a:r xmlns:a="http://schemas.openxmlformats.org/drawingml/2006/main">
              <a:rPr lang="vi" sz="2400" kern="1200" dirty="0">
                <a:solidFill>
                  <a:srgbClr val="000000"/>
                </a:solidFill>
                <a:latin typeface="+mn-lt"/>
                <a:ea typeface="ＭＳ Ｐゴシック" charset="0"/>
              </a:rPr>
              <a:t>Phân đoạn P cuối cùng đến máy chủ đích</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mn-lt"/>
                <a:ea typeface="ＭＳ Ｐゴシック" charset="0"/>
              </a:rPr>
              <a:t>điểm đến trả về tôi</a:t>
            </a:r>
            <a:r xmlns:a="http://schemas.openxmlformats.org/drawingml/2006/main">
              <a:rPr lang="vi" sz="100" kern="1200" dirty="0">
                <a:solidFill>
                  <a:srgbClr val="000000"/>
                </a:solidFill>
                <a:latin typeface="+mn-lt"/>
                <a:ea typeface="ＭＳ Ｐゴシック" charset="0"/>
              </a:rPr>
              <a:t> </a:t>
            </a:r>
            <a:r xmlns:a="http://schemas.openxmlformats.org/drawingml/2006/main">
              <a:rPr lang="vi" sz="2400" kern="1200" dirty="0">
                <a:solidFill>
                  <a:srgbClr val="000000"/>
                </a:solidFill>
                <a:latin typeface="+mn-lt"/>
                <a:ea typeface="ＭＳ Ｐゴシック" charset="0"/>
              </a:rPr>
              <a:t>C</a:t>
            </a:r>
            <a:r xmlns:a="http://schemas.openxmlformats.org/drawingml/2006/main">
              <a:rPr lang="vi" sz="100" kern="1200" dirty="0">
                <a:solidFill>
                  <a:srgbClr val="000000"/>
                </a:solidFill>
                <a:latin typeface="+mn-lt"/>
                <a:ea typeface="ＭＳ Ｐゴシック" charset="0"/>
              </a:rPr>
              <a:t> </a:t>
            </a:r>
            <a:r xmlns:a="http://schemas.openxmlformats.org/drawingml/2006/main">
              <a:rPr lang="vi" sz="2400" kern="1200" dirty="0">
                <a:solidFill>
                  <a:srgbClr val="000000"/>
                </a:solidFill>
                <a:latin typeface="+mn-lt"/>
                <a:ea typeface="ＭＳ Ｐゴシック" charset="0"/>
              </a:rPr>
              <a:t>m</a:t>
            </a:r>
            <a:r xmlns:a="http://schemas.openxmlformats.org/drawingml/2006/main">
              <a:rPr lang="vi" sz="100" kern="1200" dirty="0">
                <a:solidFill>
                  <a:srgbClr val="000000"/>
                </a:solidFill>
                <a:latin typeface="+mn-lt"/>
                <a:ea typeface="ＭＳ Ｐゴシック" charset="0"/>
              </a:rPr>
              <a:t> Thông báo </a:t>
            </a:r>
            <a:r xmlns:a="http://schemas.openxmlformats.org/drawingml/2006/main">
              <a:rPr lang="vi" sz="2400" kern="1200" dirty="0">
                <a:solidFill>
                  <a:srgbClr val="000000"/>
                </a:solidFill>
                <a:latin typeface="+mn-lt"/>
                <a:ea typeface="ＭＳ Ｐゴシック" charset="0"/>
              </a:rPr>
              <a:t>P </a:t>
            </a:r>
            <a:r xmlns:a="http://schemas.openxmlformats.org/drawingml/2006/main">
              <a:rPr lang="vi" altLang="ja-JP" sz="2400" kern="1200" dirty="0" smtClean="0">
                <a:solidFill>
                  <a:srgbClr val="000000"/>
                </a:solidFill>
                <a:latin typeface="+mn-lt"/>
                <a:ea typeface="ＭＳ Ｐゴシック" charset="0"/>
              </a:rPr>
              <a:t>“không thể truy cập cổng” </a:t>
            </a:r>
            <a:r xmlns:a="http://schemas.openxmlformats.org/drawingml/2006/main">
              <a:rPr lang="vi" altLang="ja-JP" sz="2400" kern="1200" dirty="0">
                <a:solidFill>
                  <a:srgbClr val="000000"/>
                </a:solidFill>
                <a:latin typeface="+mn-lt"/>
                <a:ea typeface="ＭＳ Ｐゴシック" charset="0"/>
              </a:rPr>
              <a:t>(loại 3, mã 3)</a:t>
            </a:r>
          </a:p>
          <a:p>
            <a:pPr xmlns:a="http://schemas.openxmlformats.org/drawingml/2006/main" marL="255651" lvl="0" indent="-255651" eaLnBrk="0" fontAlgn="base" hangingPunct="0">
              <a:spcAft>
                <a:spcPct val="0"/>
              </a:spcAft>
              <a:buFont typeface="Arial" panose="020B0604020202020204" pitchFamily="34" charset="0"/>
              <a:buChar char="•"/>
            </a:pPr>
            <a:r xmlns:a="http://schemas.openxmlformats.org/drawingml/2006/main">
              <a:rPr lang="vi" sz="2400" kern="1200" dirty="0">
                <a:solidFill>
                  <a:srgbClr val="000000"/>
                </a:solidFill>
                <a:latin typeface="+mn-lt"/>
                <a:ea typeface="ＭＳ Ｐゴシック" charset="0"/>
              </a:rPr>
              <a:t>nguồn </a:t>
            </a:r>
            <a:r xmlns:a="http://schemas.openxmlformats.org/drawingml/2006/main">
              <a:rPr lang="vi" sz="2400" kern="1200" dirty="0" smtClean="0">
                <a:solidFill>
                  <a:srgbClr val="000000"/>
                </a:solidFill>
                <a:latin typeface="+mn-lt"/>
                <a:ea typeface="ＭＳ Ｐゴシック" charset="0"/>
              </a:rPr>
              <a:t>dừng lại</a:t>
            </a:r>
            <a:endParaRPr xmlns:a="http://schemas.openxmlformats.org/drawingml/2006/main" lang="en-US" sz="2400" kern="1200" dirty="0">
              <a:solidFill>
                <a:srgbClr val="000000"/>
              </a:solidFill>
              <a:latin typeface="+mn-lt"/>
              <a:ea typeface="ＭＳ Ｐゴシック" charset="0"/>
            </a:endParaRPr>
          </a:p>
        </p:txBody>
      </p:sp>
      <p:pic>
        <p:nvPicPr>
          <p:cNvPr id="6" name="Picture 5" descr="A diagram links 2 P Cs. From 1 P C to the other are 5 linked routers. An arrow from 1 P C goes to the third router in the row, then loops back to the P C. 3 probes, 3 ti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907" y="4496126"/>
            <a:ext cx="6803726" cy="1213209"/>
          </a:xfrm>
          <a:prstGeom prst="rect">
            <a:avLst/>
          </a:prstGeom>
        </p:spPr>
      </p:pic>
    </p:spTree>
    <p:extLst>
      <p:ext uri="{BB962C8B-B14F-4D97-AF65-F5344CB8AC3E}">
        <p14:creationId xmlns:p14="http://schemas.microsoft.com/office/powerpoint/2010/main" val="9480040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pPr>
            <a:r xmlns:a="http://schemas.openxmlformats.org/drawingml/2006/main">
              <a:rPr lang="vi" altLang="en-US" dirty="0" smtClean="0">
                <a:solidFill>
                  <a:schemeClr val="tx2"/>
                </a:solidFill>
                <a:ea typeface="ＭＳ Ｐゴシック" charset="-128"/>
              </a:rPr>
              <a:t>Mục tiêu </a:t>
            </a:r>
            <a:r xmlns:a="http://schemas.openxmlformats.org/drawingml/2006/main">
              <a:rPr lang="vi" altLang="en-US" dirty="0">
                <a:solidFill>
                  <a:schemeClr val="tx2"/>
                </a:solidFill>
                <a:ea typeface="ＭＳ Ｐゴシック" charset="-128"/>
              </a:rPr>
              <a:t>học tập </a:t>
            </a:r>
            <a:r xmlns:a="http://schemas.openxmlformats.org/drawingml/2006/main">
              <a:rPr lang="vi" altLang="en-US" sz="2000" b="0" dirty="0" smtClean="0">
                <a:solidFill>
                  <a:schemeClr val="tx2"/>
                </a:solidFill>
                <a:ea typeface="ＭＳ Ｐゴシック" charset="-128"/>
              </a:rPr>
              <a:t>(9 trên 9)</a:t>
            </a:r>
            <a:endParaRPr xmlns:a="http://schemas.openxmlformats.org/drawingml/2006/main"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xmlns:a="http://schemas.openxmlformats.org/drawingml/2006/main">
              <a:buNone/>
            </a:pPr>
            <a:r xmlns:a="http://schemas.openxmlformats.org/drawingml/2006/main">
              <a:rPr lang="vi" sz="2200" b="1" dirty="0">
                <a:solidFill>
                  <a:schemeClr val="tx2"/>
                </a:solidFill>
                <a:latin typeface="+mn-lt"/>
              </a:rPr>
              <a:t>5.1</a:t>
            </a:r>
            <a:r xmlns:a="http://schemas.openxmlformats.org/drawingml/2006/main">
              <a:rPr lang="vi" sz="2200" b="1" dirty="0">
                <a:solidFill>
                  <a:schemeClr val="tx1"/>
                </a:solidFill>
                <a:latin typeface="+mn-lt"/>
              </a:rPr>
              <a:t> </a:t>
            </a:r>
            <a:r xmlns:a="http://schemas.openxmlformats.org/drawingml/2006/main">
              <a:rPr lang="vi" sz="2200" dirty="0">
                <a:solidFill>
                  <a:schemeClr val="tx1"/>
                </a:solidFill>
                <a:latin typeface="+mn-lt"/>
              </a:rPr>
              <a:t>Giới thiệu</a:t>
            </a:r>
          </a:p>
          <a:p>
            <a:pPr xmlns:a="http://schemas.openxmlformats.org/drawingml/2006/main">
              <a:buNone/>
            </a:pPr>
            <a:r xmlns:a="http://schemas.openxmlformats.org/drawingml/2006/main">
              <a:rPr lang="vi" sz="2200" b="1" dirty="0">
                <a:solidFill>
                  <a:schemeClr val="tx2"/>
                </a:solidFill>
                <a:latin typeface="+mn-lt"/>
              </a:rPr>
              <a:t>5.2 </a:t>
            </a:r>
            <a:r xmlns:a="http://schemas.openxmlformats.org/drawingml/2006/main">
              <a:rPr lang="vi" sz="2200" dirty="0">
                <a:latin typeface="+mn-lt"/>
              </a:rPr>
              <a:t>giao thức định tuyến</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liên kết nhà nước</a:t>
            </a:r>
          </a:p>
          <a:p>
            <a:pPr xmlns:a="http://schemas.openxmlformats.org/drawingml/2006/main" marL="741600" indent="-284400">
              <a:spcBef>
                <a:spcPts val="600"/>
              </a:spcBef>
              <a:buSzPct val="100000"/>
              <a:buFont typeface="Verdana" panose="020B0604030504040204" pitchFamily="34" charset="0"/>
              <a:buChar char="–"/>
            </a:pPr>
            <a:r xmlns:a="http://schemas.openxmlformats.org/drawingml/2006/main">
              <a:rPr lang="vi" sz="2200" dirty="0" smtClean="0">
                <a:latin typeface="+mn-lt"/>
              </a:rPr>
              <a:t>véc tơ khoảng cách</a:t>
            </a:r>
          </a:p>
          <a:p>
            <a:pPr xmlns:a="http://schemas.openxmlformats.org/drawingml/2006/main" marL="461963" indent="-461963">
              <a:buNone/>
            </a:pPr>
            <a:r xmlns:a="http://schemas.openxmlformats.org/drawingml/2006/main">
              <a:rPr lang="vi" sz="2200" b="1" dirty="0">
                <a:solidFill>
                  <a:schemeClr val="tx2"/>
                </a:solidFill>
                <a:latin typeface="+mn-lt"/>
              </a:rPr>
              <a:t>5.3 </a:t>
            </a:r>
            <a:r xmlns:a="http://schemas.openxmlformats.org/drawingml/2006/main">
              <a:rPr lang="vi" sz="2200" dirty="0" smtClean="0">
                <a:latin typeface="+mn-lt"/>
              </a:rPr>
              <a:t>nội bộ A</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định tuyến trên Internet: </a:t>
            </a:r>
            <a:r xmlns:a="http://schemas.openxmlformats.org/drawingml/2006/main">
              <a:rPr lang="vi" sz="2200" dirty="0" smtClean="0">
                <a:latin typeface="+mn-lt"/>
              </a:rPr>
              <a:t>O</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F</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5.4 </a:t>
            </a:r>
            <a:r xmlns:a="http://schemas.openxmlformats.org/drawingml/2006/main">
              <a:rPr lang="vi" sz="2200" dirty="0">
                <a:latin typeface="+mn-lt"/>
              </a:rPr>
              <a:t>định tuyến giữa các ISP: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g</a:t>
            </a:r>
            <a:r xmlns:a="http://schemas.openxmlformats.org/drawingml/2006/main">
              <a:rPr lang="vi" sz="100" dirty="0" smtClean="0">
                <a:latin typeface="+mn-lt"/>
              </a:rPr>
              <a:t> </a:t>
            </a:r>
            <a:r xmlns:a="http://schemas.openxmlformats.org/drawingml/2006/main">
              <a:rPr lang="vi" sz="2200" dirty="0" smtClean="0">
                <a:latin typeface="+mn-lt"/>
              </a:rPr>
              <a:t>P</a:t>
            </a:r>
          </a:p>
          <a:p>
            <a:pPr xmlns:a="http://schemas.openxmlformats.org/drawingml/2006/main" marL="461963" indent="-461963">
              <a:buNone/>
            </a:pPr>
            <a:r xmlns:a="http://schemas.openxmlformats.org/drawingml/2006/main">
              <a:rPr lang="vi" sz="2200" b="1" dirty="0">
                <a:solidFill>
                  <a:schemeClr val="tx2"/>
                </a:solidFill>
                <a:latin typeface="+mn-lt"/>
              </a:rPr>
              <a:t>5.5 </a:t>
            </a:r>
            <a:r xmlns:a="http://schemas.openxmlformats.org/drawingml/2006/main">
              <a:rPr lang="vi" sz="2200" dirty="0">
                <a:latin typeface="+mn-lt"/>
              </a:rPr>
              <a:t>Chữ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Đ.</a:t>
            </a:r>
            <a:r xmlns:a="http://schemas.openxmlformats.org/drawingml/2006/main">
              <a:rPr lang="vi" sz="100" dirty="0" smtClean="0">
                <a:latin typeface="+mn-lt"/>
              </a:rPr>
              <a:t> </a:t>
            </a:r>
            <a:r xmlns:a="http://schemas.openxmlformats.org/drawingml/2006/main">
              <a:rPr lang="vi" sz="2200" dirty="0">
                <a:latin typeface="+mn-lt"/>
              </a:rPr>
              <a:t>Mặt phẳng điều khiển </a:t>
            </a:r>
            <a:r xmlns:a="http://schemas.openxmlformats.org/drawingml/2006/main">
              <a:rPr lang="vi" sz="2200" dirty="0" smtClean="0">
                <a:latin typeface="+mn-lt"/>
              </a:rPr>
              <a:t>N</a:t>
            </a:r>
          </a:p>
          <a:p>
            <a:pPr xmlns:a="http://schemas.openxmlformats.org/drawingml/2006/main" marL="461963" indent="-461963">
              <a:buNone/>
            </a:pPr>
            <a:r xmlns:a="http://schemas.openxmlformats.org/drawingml/2006/main">
              <a:rPr lang="vi" sz="2200" dirty="0">
                <a:solidFill>
                  <a:schemeClr val="tx2"/>
                </a:solidFill>
                <a:latin typeface="+mn-lt"/>
              </a:rPr>
              <a:t>5.6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 </a:t>
            </a:r>
            <a:r xmlns:a="http://schemas.openxmlformats.org/drawingml/2006/main">
              <a:rPr lang="vi" sz="2200" dirty="0">
                <a:latin typeface="+mn-lt"/>
              </a:rPr>
              <a:t>: Giao thức thông báo điều khiển </a:t>
            </a:r>
            <a:r xmlns:a="http://schemas.openxmlformats.org/drawingml/2006/main">
              <a:rPr lang="vi" sz="2200" dirty="0" smtClean="0">
                <a:latin typeface="+mn-lt"/>
              </a:rPr>
              <a:t>Internet</a:t>
            </a:r>
            <a:endParaRPr xmlns:a="http://schemas.openxmlformats.org/drawingml/2006/main" lang="en-US" sz="2200" dirty="0">
              <a:latin typeface="+mn-lt"/>
            </a:endParaRPr>
          </a:p>
          <a:p>
            <a:pPr xmlns:a="http://schemas.openxmlformats.org/drawingml/2006/main" marL="461963" indent="-461963">
              <a:buNone/>
            </a:pPr>
            <a:r xmlns:a="http://schemas.openxmlformats.org/drawingml/2006/main">
              <a:rPr lang="vi" sz="2200" b="1" dirty="0">
                <a:solidFill>
                  <a:schemeClr val="tx2"/>
                </a:solidFill>
                <a:latin typeface="+mn-lt"/>
              </a:rPr>
              <a:t>5.7 </a:t>
            </a:r>
            <a:r xmlns:a="http://schemas.openxmlformats.org/drawingml/2006/main">
              <a:rPr lang="vi" sz="2200" b="1" dirty="0">
                <a:latin typeface="+mn-lt"/>
              </a:rPr>
              <a:t>Quản lý mạng và </a:t>
            </a:r>
            <a:r xmlns:a="http://schemas.openxmlformats.org/drawingml/2006/main">
              <a:rPr lang="vi" sz="2200" b="1" dirty="0" smtClean="0">
                <a:latin typeface="+mn-lt"/>
              </a:rPr>
              <a:t>S</a:t>
            </a:r>
            <a:r xmlns:a="http://schemas.openxmlformats.org/drawingml/2006/main">
              <a:rPr lang="vi" sz="100" b="1" dirty="0" smtClean="0">
                <a:latin typeface="+mn-lt"/>
              </a:rPr>
              <a:t> </a:t>
            </a:r>
            <a:r xmlns:a="http://schemas.openxmlformats.org/drawingml/2006/main">
              <a:rPr lang="vi" sz="2200" b="1" dirty="0" smtClean="0">
                <a:latin typeface="+mn-lt"/>
              </a:rPr>
              <a:t>N</a:t>
            </a:r>
            <a:r xmlns:a="http://schemas.openxmlformats.org/drawingml/2006/main">
              <a:rPr lang="vi" sz="100" b="1" dirty="0" smtClean="0">
                <a:latin typeface="+mn-lt"/>
              </a:rPr>
              <a:t> </a:t>
            </a:r>
            <a:r xmlns:a="http://schemas.openxmlformats.org/drawingml/2006/main">
              <a:rPr lang="vi" sz="2200" b="1" dirty="0" smtClean="0">
                <a:latin typeface="+mn-lt"/>
              </a:rPr>
              <a:t>m</a:t>
            </a:r>
            <a:r xmlns:a="http://schemas.openxmlformats.org/drawingml/2006/main">
              <a:rPr lang="vi" sz="100" b="1" dirty="0" smtClean="0">
                <a:latin typeface="+mn-lt"/>
              </a:rPr>
              <a:t> </a:t>
            </a:r>
            <a:r xmlns:a="http://schemas.openxmlformats.org/drawingml/2006/main">
              <a:rPr lang="vi" sz="2200" b="1" dirty="0" smtClean="0">
                <a:latin typeface="+mn-lt"/>
              </a:rPr>
              <a:t>P</a:t>
            </a:r>
            <a:endParaRPr xmlns:a="http://schemas.openxmlformats.org/drawingml/2006/main" lang="en-US" sz="2200" b="1" dirty="0">
              <a:latin typeface="+mn-lt"/>
            </a:endParaRPr>
          </a:p>
        </p:txBody>
      </p:sp>
    </p:spTree>
    <p:extLst>
      <p:ext uri="{BB962C8B-B14F-4D97-AF65-F5344CB8AC3E}">
        <p14:creationId xmlns:p14="http://schemas.microsoft.com/office/powerpoint/2010/main" val="5215489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rPr>
              <a:t>Quản lý mạng là gì?</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533400" y="1450646"/>
            <a:ext cx="8153400" cy="2823820"/>
          </a:xfrm>
        </p:spPr>
        <p:txBody>
          <a:bodyPr wrap="square" lIns="91425" tIns="91425" rIns="91425" bIns="91425">
            <a:spAutoFit/>
          </a:bodyPr>
          <a:lstStyle/>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b="1" dirty="0">
                <a:solidFill>
                  <a:srgbClr val="000000"/>
                </a:solidFill>
                <a:latin typeface="Arial (Body)"/>
                <a:ea typeface="ＭＳ Ｐゴシック" charset="0"/>
              </a:rPr>
              <a:t>hệ thống tự trị (hay còn gọi là </a:t>
            </a:r>
            <a:r xmlns:a="http://schemas.openxmlformats.org/drawingml/2006/main">
              <a:rPr lang="vi" altLang="ja-JP" sz="24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mạng </a:t>
            </a:r>
            <a:r xmlns:a="http://schemas.openxmlformats.org/drawingml/2006/main">
              <a:rPr lang="vi" altLang="ja-JP" sz="2400" b="1" dirty="0" smtClean="0">
                <a:solidFill>
                  <a:srgbClr val="000000"/>
                </a:solidFill>
                <a:latin typeface="Arial (Body)"/>
                <a:ea typeface="ＭＳ Ｐゴシック" charset="0"/>
              </a:rPr>
              <a:t>” </a:t>
            </a:r>
            <a:r xmlns:a="http://schemas.openxmlformats.org/drawingml/2006/main">
              <a:rPr lang="vi" sz="2400" b="1" dirty="0" smtClean="0">
                <a:solidFill>
                  <a:srgbClr val="000000"/>
                </a:solidFill>
                <a:latin typeface="Arial (Body)"/>
                <a:ea typeface="ＭＳ Ｐゴシック" charset="0"/>
              </a:rPr>
              <a:t>):</a:t>
            </a:r>
            <a:r xmlns:a="http://schemas.openxmlformats.org/drawingml/2006/main">
              <a:rPr lang="vi" sz="2400" dirty="0" smtClean="0">
                <a:solidFill>
                  <a:srgbClr val="000000"/>
                </a:solidFill>
                <a:latin typeface="Arial (Body)"/>
                <a:ea typeface="ＭＳ Ｐゴシック" charset="0"/>
              </a:rPr>
              <a:t> </a:t>
            </a:r>
            <a:r xmlns:a="http://schemas.openxmlformats.org/drawingml/2006/main">
              <a:rPr lang="vi" sz="2400" dirty="0">
                <a:solidFill>
                  <a:srgbClr val="000000"/>
                </a:solidFill>
                <a:latin typeface="Arial (Body)"/>
                <a:ea typeface="ＭＳ Ｐゴシック" charset="0"/>
              </a:rPr>
              <a:t>Hàng nghìn thành phần phần cứng/phần mềm tương tác</a:t>
            </a:r>
          </a:p>
          <a:p>
            <a:pPr xmlns:a="http://schemas.openxmlformats.org/drawingml/2006/main" marL="255651" lvl="0" indent="-255651"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các hệ thống phức tạp khác cần giám sát, điều khiển:</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máy bay phản lực</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nhà máy điện hạt nhân</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400" dirty="0">
                <a:solidFill>
                  <a:srgbClr val="000000"/>
                </a:solidFill>
                <a:latin typeface="Arial (Body)"/>
                <a:ea typeface="ＭＳ Ｐゴシック" charset="0"/>
              </a:rPr>
              <a:t>người khác?</a:t>
            </a:r>
          </a:p>
        </p:txBody>
      </p:sp>
      <p:pic>
        <p:nvPicPr>
          <p:cNvPr id="6" name="Picture 5" descr="A confused man."/>
          <p:cNvPicPr>
            <a:picLocks noChangeAspect="1"/>
          </p:cNvPicPr>
          <p:nvPr/>
        </p:nvPicPr>
        <p:blipFill>
          <a:blip r:embed="rId2"/>
          <a:stretch>
            <a:fillRect/>
          </a:stretch>
        </p:blipFill>
        <p:spPr>
          <a:xfrm>
            <a:off x="482116" y="4748474"/>
            <a:ext cx="957409" cy="1359273"/>
          </a:xfrm>
          <a:prstGeom prst="rect">
            <a:avLst/>
          </a:prstGeom>
        </p:spPr>
      </p:pic>
      <p:sp>
        <p:nvSpPr>
          <p:cNvPr id="4" name="Content Placeholder 3"/>
          <p:cNvSpPr>
            <a:spLocks noGrp="1"/>
          </p:cNvSpPr>
          <p:nvPr>
            <p:ph idx="13"/>
          </p:nvPr>
        </p:nvSpPr>
        <p:spPr>
          <a:xfrm>
            <a:off x="1560514" y="4276853"/>
            <a:ext cx="7050086" cy="2031295"/>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000" kern="1200" dirty="0" smtClean="0">
                <a:solidFill>
                  <a:srgbClr val="000000"/>
                </a:solidFill>
                <a:latin typeface="Arial (Body)"/>
                <a:ea typeface="ＭＳ Ｐゴシック" charset="0"/>
              </a:rPr>
              <a:t>“ </a:t>
            </a:r>
            <a:r xmlns:a="http://schemas.openxmlformats.org/drawingml/2006/main">
              <a:rPr lang="vi" sz="2000" b="1" kern="1200" dirty="0">
                <a:solidFill>
                  <a:srgbClr val="000000"/>
                </a:solidFill>
                <a:latin typeface="Arial (Body)"/>
                <a:ea typeface="ＭＳ Ｐゴシック" charset="0"/>
              </a:rPr>
              <a:t>Quản lý </a:t>
            </a:r>
            <a:r xmlns:a="http://schemas.openxmlformats.org/drawingml/2006/main">
              <a:rPr lang="vi" sz="2000" b="1" kern="1200" dirty="0" smtClean="0">
                <a:solidFill>
                  <a:srgbClr val="000000"/>
                </a:solidFill>
                <a:latin typeface="Arial (Body)"/>
                <a:ea typeface="ＭＳ Ｐゴシック" charset="0"/>
              </a:rPr>
              <a:t>mạng </a:t>
            </a:r>
            <a:r xmlns:a="http://schemas.openxmlformats.org/drawingml/2006/main">
              <a:rPr lang="vi" sz="2000" kern="1200" dirty="0">
                <a:solidFill>
                  <a:srgbClr val="000000"/>
                </a:solidFill>
                <a:latin typeface="Arial (Body)"/>
                <a:ea typeface="ＭＳ Ｐゴシック" charset="0"/>
              </a:rPr>
              <a:t>bao gồm triển khai, </a:t>
            </a:r>
            <a:r xmlns:a="http://schemas.openxmlformats.org/drawingml/2006/main">
              <a:rPr lang="vi" sz="2000" kern="1200" dirty="0" smtClean="0">
                <a:solidFill>
                  <a:srgbClr val="000000"/>
                </a:solidFill>
                <a:latin typeface="Arial (Body)"/>
                <a:ea typeface="ＭＳ Ｐゴシック" charset="0"/>
              </a:rPr>
              <a:t>tích hợp và </a:t>
            </a:r>
            <a:r xmlns:a="http://schemas.openxmlformats.org/drawingml/2006/main">
              <a:rPr lang="vi" sz="2000" kern="1200" dirty="0">
                <a:solidFill>
                  <a:srgbClr val="000000"/>
                </a:solidFill>
                <a:latin typeface="Arial (Body)"/>
                <a:ea typeface="ＭＳ Ｐゴシック" charset="0"/>
              </a:rPr>
              <a:t>phối hợp phần cứng, phần mềm và </a:t>
            </a:r>
            <a:r xmlns:a="http://schemas.openxmlformats.org/drawingml/2006/main">
              <a:rPr lang="vi" sz="2000" kern="1200" dirty="0" smtClean="0">
                <a:solidFill>
                  <a:srgbClr val="000000"/>
                </a:solidFill>
                <a:latin typeface="Arial (Body)"/>
                <a:ea typeface="ＭＳ Ｐゴシック" charset="0"/>
              </a:rPr>
              <a:t>các yếu tố con người </a:t>
            </a:r>
            <a:r xmlns:a="http://schemas.openxmlformats.org/drawingml/2006/main">
              <a:rPr lang="vi" sz="2000" kern="1200" dirty="0">
                <a:solidFill>
                  <a:srgbClr val="000000"/>
                </a:solidFill>
                <a:latin typeface="Arial (Body)"/>
                <a:ea typeface="ＭＳ Ｐゴシック" charset="0"/>
              </a:rPr>
              <a:t>để giám sát, kiểm tra, thăm dò ý kiến, định cấu hình, phân tích, </a:t>
            </a:r>
            <a:r xmlns:a="http://schemas.openxmlformats.org/drawingml/2006/main">
              <a:rPr lang="vi" sz="2000" kern="1200" dirty="0" smtClean="0">
                <a:solidFill>
                  <a:srgbClr val="000000"/>
                </a:solidFill>
                <a:latin typeface="Arial (Body)"/>
                <a:ea typeface="ＭＳ Ｐゴシック" charset="0"/>
              </a:rPr>
              <a:t>đánh giá và </a:t>
            </a:r>
            <a:r xmlns:a="http://schemas.openxmlformats.org/drawingml/2006/main">
              <a:rPr lang="vi" sz="2000" kern="1200" dirty="0">
                <a:solidFill>
                  <a:srgbClr val="000000"/>
                </a:solidFill>
                <a:latin typeface="Arial (Body)"/>
                <a:ea typeface="ＭＳ Ｐゴシック" charset="0"/>
              </a:rPr>
              <a:t>kiểm soát mạng và tài nguyên thành phần để đáp ứng </a:t>
            </a:r>
            <a:r xmlns:a="http://schemas.openxmlformats.org/drawingml/2006/main">
              <a:rPr lang="vi" sz="2000" kern="1200" dirty="0">
                <a:solidFill>
                  <a:srgbClr val="000000"/>
                </a:solidFill>
                <a:latin typeface="Arial (Body)"/>
                <a:ea typeface="ＭＳ Ｐゴシック" charset="0"/>
              </a:rPr>
              <a:t>hiệu suất hoạt động, </a:t>
            </a:r>
            <a:r xmlns:a="http://schemas.openxmlformats.org/drawingml/2006/main">
              <a:rPr lang="vi" sz="2000" kern="1200" dirty="0" smtClean="0">
                <a:solidFill>
                  <a:srgbClr val="000000"/>
                </a:solidFill>
                <a:latin typeface="Arial (Body)"/>
                <a:ea typeface="ＭＳ Ｐゴシック" charset="0"/>
              </a:rPr>
              <a:t>thời gian thực và Yêu cầu về </a:t>
            </a:r>
            <a:r xmlns:a="http://schemas.openxmlformats.org/drawingml/2006/main">
              <a:rPr lang="vi" sz="2000" kern="1200" dirty="0">
                <a:solidFill>
                  <a:srgbClr val="000000"/>
                </a:solidFill>
                <a:latin typeface="Arial (Body)"/>
                <a:ea typeface="ＭＳ Ｐゴシック" charset="0"/>
              </a:rPr>
              <a:t>chất lượng </a:t>
            </a:r>
            <a:r xmlns:a="http://schemas.openxmlformats.org/drawingml/2006/main">
              <a:rPr lang="vi" sz="2000" kern="1200" dirty="0" smtClean="0">
                <a:solidFill>
                  <a:srgbClr val="000000"/>
                </a:solidFill>
                <a:latin typeface="Arial (Body)"/>
                <a:ea typeface="ＭＳ Ｐゴシック" charset="0"/>
              </a:rPr>
              <a:t>dịch vụ </a:t>
            </a:r>
            <a:r xmlns:a="http://schemas.openxmlformats.org/drawingml/2006/main">
              <a:rPr lang="vi" sz="2000" kern="1200" dirty="0">
                <a:solidFill>
                  <a:srgbClr val="000000"/>
                </a:solidFill>
                <a:latin typeface="Arial (Body)"/>
                <a:ea typeface="ＭＳ Ｐゴシック" charset="0"/>
              </a:rPr>
              <a:t>với chi phí hợp lý </a:t>
            </a:r>
            <a:r xmlns:a="http://schemas.openxmlformats.org/drawingml/2006/main">
              <a:rPr lang="vi" sz="2000" kern="1200" dirty="0" smtClean="0">
                <a:solidFill>
                  <a:srgbClr val="000000"/>
                </a:solidFill>
                <a:latin typeface="Arial (Body)"/>
                <a:ea typeface="ＭＳ Ｐゴシック" charset="0"/>
              </a:rPr>
              <a:t>.”</a:t>
            </a:r>
            <a:endParaRPr xmlns:a="http://schemas.openxmlformats.org/drawingml/2006/main" lang="en-US" sz="20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0842210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rPr>
              <a:t>Hạ tầng quản lý mạng</a:t>
            </a:r>
            <a:endParaRPr xmlns:a="http://schemas.openxmlformats.org/drawingml/2006/main" lang="en-US" dirty="0">
              <a:latin typeface="Times New Roman" panose="02020603050405020304" pitchFamily="18" charset="0"/>
              <a:ea typeface="ＭＳ Ｐゴシック" charset="0"/>
            </a:endParaRPr>
          </a:p>
        </p:txBody>
      </p:sp>
      <p:sp>
        <p:nvSpPr>
          <p:cNvPr id="4" name="Content Placeholder 3"/>
          <p:cNvSpPr>
            <a:spLocks noGrp="1"/>
          </p:cNvSpPr>
          <p:nvPr>
            <p:ph type="body" idx="1"/>
          </p:nvPr>
        </p:nvSpPr>
        <p:spPr>
          <a:xfrm>
            <a:off x="457199" y="2420715"/>
            <a:ext cx="3022979" cy="2769959"/>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b="1" kern="1200" dirty="0" smtClean="0">
                <a:solidFill>
                  <a:srgbClr val="000000"/>
                </a:solidFill>
                <a:latin typeface="Arial (Body)"/>
                <a:ea typeface="ＭＳ Ｐゴシック" charset="0"/>
                <a:cs typeface="Gill Sans"/>
              </a:rPr>
              <a:t>thiết bị được quản lý</a:t>
            </a:r>
            <a:r xmlns:a="http://schemas.openxmlformats.org/drawingml/2006/main">
              <a:rPr lang="vi" sz="2400" kern="1200" dirty="0">
                <a:solidFill>
                  <a:srgbClr val="000000"/>
                </a:solidFill>
                <a:latin typeface="Arial (Body)"/>
                <a:ea typeface="ＭＳ Ｐゴシック" charset="0"/>
                <a:cs typeface="Gill Sans"/>
              </a:rPr>
              <a:t> </a:t>
            </a:r>
            <a:r xmlns:a="http://schemas.openxmlformats.org/drawingml/2006/main">
              <a:rPr lang="vi" sz="2400" kern="1200" dirty="0" smtClean="0">
                <a:solidFill>
                  <a:srgbClr val="000000"/>
                </a:solidFill>
                <a:latin typeface="Arial (Body)"/>
                <a:ea typeface="ＭＳ Ｐゴシック" charset="0"/>
                <a:cs typeface="Gill Sans"/>
              </a:rPr>
              <a:t>chứa </a:t>
            </a:r>
            <a:r xmlns:a="http://schemas.openxmlformats.org/drawingml/2006/main">
              <a:rPr lang="vi" sz="2400" b="1" kern="1200" dirty="0">
                <a:solidFill>
                  <a:srgbClr val="000000"/>
                </a:solidFill>
                <a:latin typeface="Arial (Body)"/>
                <a:ea typeface="ＭＳ Ｐゴシック" charset="0"/>
                <a:cs typeface="Gill Sans"/>
              </a:rPr>
              <a:t>các đối tượng được quản lý</a:t>
            </a:r>
            <a:r xmlns:a="http://schemas.openxmlformats.org/drawingml/2006/main">
              <a:rPr lang="vi" sz="2400" kern="1200" dirty="0">
                <a:solidFill>
                  <a:srgbClr val="000000"/>
                </a:solidFill>
                <a:latin typeface="Arial (Body)"/>
                <a:ea typeface="ＭＳ Ｐゴシック" charset="0"/>
                <a:cs typeface="Gill Sans"/>
              </a:rPr>
              <a:t> </a:t>
            </a:r>
            <a:r xmlns:a="http://schemas.openxmlformats.org/drawingml/2006/main">
              <a:rPr lang="vi" sz="2400" kern="1200" dirty="0" smtClean="0">
                <a:solidFill>
                  <a:srgbClr val="000000"/>
                </a:solidFill>
                <a:latin typeface="Arial (Body)"/>
                <a:ea typeface="ＭＳ Ｐゴシック" charset="0"/>
                <a:cs typeface="Gill Sans"/>
              </a:rPr>
              <a:t>có dữ liệu </a:t>
            </a:r>
            <a:r xmlns:a="http://schemas.openxmlformats.org/drawingml/2006/main">
              <a:rPr lang="vi" sz="2400" kern="1200" dirty="0">
                <a:solidFill>
                  <a:srgbClr val="000000"/>
                </a:solidFill>
                <a:latin typeface="Arial (Body)"/>
                <a:ea typeface="ＭＳ Ｐゴシック" charset="0"/>
                <a:cs typeface="Gill Sans"/>
              </a:rPr>
              <a:t>được tập hợp vào </a:t>
            </a:r>
            <a:r xmlns:a="http://schemas.openxmlformats.org/drawingml/2006/main">
              <a:rPr lang="vi" sz="2400" b="1" kern="1200" dirty="0">
                <a:solidFill>
                  <a:srgbClr val="000000"/>
                </a:solidFill>
                <a:latin typeface="Arial (Body)"/>
                <a:ea typeface="ＭＳ Ｐゴシック" charset="0"/>
                <a:cs typeface="Gill Sans"/>
              </a:rPr>
              <a:t>Cơ sở thông tin quản lý </a:t>
            </a:r>
            <a:r xmlns:a="http://schemas.openxmlformats.org/drawingml/2006/main">
              <a:rPr lang="vi" sz="2400" b="1" kern="1200" dirty="0" smtClean="0">
                <a:solidFill>
                  <a:srgbClr val="000000"/>
                </a:solidFill>
                <a:latin typeface="Arial (Body)"/>
                <a:ea typeface="ＭＳ Ｐゴシック" charset="0"/>
                <a:cs typeface="Gill Sans"/>
              </a:rPr>
              <a:t>(M</a:t>
            </a:r>
            <a:r xmlns:a="http://schemas.openxmlformats.org/drawingml/2006/main">
              <a:rPr lang="vi" sz="100" b="1" kern="1200" dirty="0" smtClean="0">
                <a:solidFill>
                  <a:srgbClr val="000000"/>
                </a:solidFill>
                <a:latin typeface="Arial (Body)"/>
                <a:ea typeface="ＭＳ Ｐゴシック" charset="0"/>
                <a:cs typeface="Gill Sans"/>
              </a:rPr>
              <a:t> </a:t>
            </a:r>
            <a:r xmlns:a="http://schemas.openxmlformats.org/drawingml/2006/main">
              <a:rPr lang="vi" sz="2400" b="1" kern="1200" dirty="0" smtClean="0">
                <a:solidFill>
                  <a:srgbClr val="000000"/>
                </a:solidFill>
                <a:latin typeface="Arial (Body)"/>
                <a:ea typeface="ＭＳ Ｐゴシック" charset="0"/>
                <a:cs typeface="Gill Sans"/>
              </a:rPr>
              <a:t>Tôi</a:t>
            </a:r>
            <a:r xmlns:a="http://schemas.openxmlformats.org/drawingml/2006/main">
              <a:rPr lang="vi" sz="100" b="1" kern="1200" dirty="0" smtClean="0">
                <a:solidFill>
                  <a:srgbClr val="000000"/>
                </a:solidFill>
                <a:latin typeface="Arial (Body)"/>
                <a:ea typeface="ＭＳ Ｐゴシック" charset="0"/>
                <a:cs typeface="Gill Sans"/>
              </a:rPr>
              <a:t> </a:t>
            </a:r>
            <a:r xmlns:a="http://schemas.openxmlformats.org/drawingml/2006/main">
              <a:rPr lang="vi" sz="2400" b="1" kern="1200" dirty="0" smtClean="0">
                <a:solidFill>
                  <a:srgbClr val="000000"/>
                </a:solidFill>
                <a:latin typeface="Arial (Body)"/>
                <a:ea typeface="ＭＳ Ｐゴシック" charset="0"/>
                <a:cs typeface="Gill Sans"/>
              </a:rPr>
              <a:t>b)</a:t>
            </a:r>
            <a:endParaRPr xmlns:a="http://schemas.openxmlformats.org/drawingml/2006/main" lang="en-US" sz="2400" b="1" kern="1200" dirty="0">
              <a:solidFill>
                <a:srgbClr val="000000"/>
              </a:solidFill>
              <a:latin typeface="Arial (Body)"/>
              <a:ea typeface="ＭＳ Ｐゴシック" charset="0"/>
              <a:cs typeface="Gill Sans"/>
            </a:endParaRPr>
          </a:p>
        </p:txBody>
      </p:sp>
      <p:sp>
        <p:nvSpPr>
          <p:cNvPr id="3" name="Text Placeholder 2"/>
          <p:cNvSpPr>
            <a:spLocks noGrp="1"/>
          </p:cNvSpPr>
          <p:nvPr>
            <p:ph type="body" idx="2"/>
          </p:nvPr>
        </p:nvSpPr>
        <p:spPr>
          <a:xfrm>
            <a:off x="457200" y="1642282"/>
            <a:ext cx="1890216" cy="496334"/>
          </a:xfrm>
        </p:spPr>
        <p:txBody>
          <a:bodyPr/>
          <a:lstStyle/>
          <a:p>
            <a:pPr xmlns:a="http://schemas.openxmlformats.org/drawingml/2006/main" marL="0" indent="0">
              <a:buNone/>
            </a:pPr>
            <a:r xmlns:a="http://schemas.openxmlformats.org/drawingml/2006/main">
              <a:rPr lang="vi" sz="2400" b="1" kern="1200" dirty="0">
                <a:solidFill>
                  <a:srgbClr val="000000"/>
                </a:solidFill>
                <a:latin typeface="Arial (Body)"/>
                <a:ea typeface="ＭＳ Ｐゴシック" charset="0"/>
                <a:cs typeface="Gill Sans"/>
              </a:rPr>
              <a:t>định nghĩa </a:t>
            </a:r>
            <a:r xmlns:a="http://schemas.openxmlformats.org/drawingml/2006/main">
              <a:rPr lang="vi" sz="2400" b="1" kern="1200" dirty="0" smtClean="0">
                <a:solidFill>
                  <a:srgbClr val="000000"/>
                </a:solidFill>
                <a:latin typeface="Arial (Body)"/>
                <a:ea typeface="ＭＳ Ｐゴシック" charset="0"/>
                <a:cs typeface="Gill Sans"/>
              </a:rPr>
              <a:t>:</a:t>
            </a:r>
            <a:endParaRPr xmlns:a="http://schemas.openxmlformats.org/drawingml/2006/main" lang="en-US" sz="2400" b="1" kern="1200" dirty="0">
              <a:solidFill>
                <a:srgbClr val="000000"/>
              </a:solidFill>
              <a:latin typeface="Arial (Body)"/>
              <a:ea typeface="ＭＳ Ｐゴシック" charset="0"/>
              <a:cs typeface="Gill Sans"/>
            </a:endParaRPr>
          </a:p>
        </p:txBody>
      </p:sp>
      <p:pic>
        <p:nvPicPr>
          <p:cNvPr id="134" name="Picture 133" descr="A group of network management protocols has 6 parts. All parts are labeled, agent, data. The managed devices are, 2 routers, a server, and a P C. There is also another P C and a switch. Each part links to a different group, managing entity. Labeled, managing entity, data."/>
          <p:cNvPicPr>
            <a:picLocks noChangeAspect="1"/>
          </p:cNvPicPr>
          <p:nvPr/>
        </p:nvPicPr>
        <p:blipFill rotWithShape="1">
          <a:blip r:embed="rId2">
            <a:extLst>
              <a:ext uri="{28A0092B-C50C-407E-A947-70E740481C1C}">
                <a14:useLocalDpi xmlns:a14="http://schemas.microsoft.com/office/drawing/2010/main" val="0"/>
              </a:ext>
            </a:extLst>
          </a:blip>
          <a:srcRect l="2687" t="19104" r="36716" b="10050"/>
          <a:stretch/>
        </p:blipFill>
        <p:spPr>
          <a:xfrm>
            <a:off x="3880621" y="1890449"/>
            <a:ext cx="4678688" cy="4102496"/>
          </a:xfrm>
          <a:prstGeom prst="rect">
            <a:avLst/>
          </a:prstGeom>
        </p:spPr>
      </p:pic>
    </p:spTree>
    <p:extLst>
      <p:ext uri="{BB962C8B-B14F-4D97-AF65-F5344CB8AC3E}">
        <p14:creationId xmlns:p14="http://schemas.microsoft.com/office/powerpoint/2010/main" val="26864774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N</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Giao thức P</a:t>
            </a:r>
            <a:endParaRPr xmlns:a="http://schemas.openxmlformats.org/drawingml/2006/main"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400" dirty="0">
                <a:solidFill>
                  <a:srgbClr val="000000"/>
                </a:solidFill>
                <a:latin typeface="Arial (Body)"/>
                <a:ea typeface="ＭＳ Ｐゴシック" charset="0"/>
              </a:rPr>
              <a:t>Hai cách truyền </a:t>
            </a:r>
            <a:r xmlns:a="http://schemas.openxmlformats.org/drawingml/2006/main">
              <a:rPr lang="vi" sz="2400" dirty="0" smtClean="0">
                <a:solidFill>
                  <a:srgbClr val="000000"/>
                </a:solidFill>
                <a:latin typeface="Arial (Body)"/>
                <a:ea typeface="ＭＳ Ｐゴシック" charset="0"/>
              </a:rPr>
              <a:t>M</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Tôi</a:t>
            </a:r>
            <a:r xmlns:a="http://schemas.openxmlformats.org/drawingml/2006/main">
              <a:rPr lang="vi" sz="100" dirty="0" smtClean="0">
                <a:solidFill>
                  <a:srgbClr val="000000"/>
                </a:solidFill>
                <a:latin typeface="Arial (Body)"/>
                <a:ea typeface="ＭＳ Ｐゴシック" charset="0"/>
              </a:rPr>
              <a:t> </a:t>
            </a:r>
            <a:r xmlns:a="http://schemas.openxmlformats.org/drawingml/2006/main">
              <a:rPr lang="vi" sz="2400" dirty="0" smtClean="0">
                <a:solidFill>
                  <a:srgbClr val="000000"/>
                </a:solidFill>
                <a:latin typeface="Arial (Body)"/>
                <a:ea typeface="ＭＳ Ｐゴシック" charset="0"/>
              </a:rPr>
              <a:t>Thông tin B </a:t>
            </a:r>
            <a:r xmlns:a="http://schemas.openxmlformats.org/drawingml/2006/main">
              <a:rPr lang="vi" sz="2400" dirty="0">
                <a:solidFill>
                  <a:srgbClr val="000000"/>
                </a:solidFill>
                <a:latin typeface="Arial (Body)"/>
                <a:ea typeface="ＭＳ Ｐゴシック" charset="0"/>
              </a:rPr>
              <a:t>, lệnh </a:t>
            </a:r>
            <a:r xmlns:a="http://schemas.openxmlformats.org/drawingml/2006/main">
              <a:rPr lang="vi" sz="2400" dirty="0" smtClean="0">
                <a:solidFill>
                  <a:srgbClr val="000000"/>
                </a:solidFill>
                <a:latin typeface="Arial (Body)"/>
                <a:ea typeface="ＭＳ Ｐゴシック" charset="0"/>
              </a:rPr>
              <a:t>:</a:t>
            </a:r>
          </a:p>
        </p:txBody>
      </p:sp>
      <p:pic>
        <p:nvPicPr>
          <p:cNvPr id="196" name="Picture 195" descr="There are 2 similar groups. Each group connects a router, agent, data, managed device, to a P C, managing entity. The router and P C both link to a switch. Group 1, request and response mode. The agent sends a response to the managing entity, which sends a request back to the agent. Group 2, trap mode. The agent sends a trap message to the managing entity."/>
          <p:cNvPicPr>
            <a:picLocks noChangeAspect="1"/>
          </p:cNvPicPr>
          <p:nvPr/>
        </p:nvPicPr>
        <p:blipFill rotWithShape="1">
          <a:blip r:embed="rId2">
            <a:extLst>
              <a:ext uri="{28A0092B-C50C-407E-A947-70E740481C1C}">
                <a14:useLocalDpi xmlns:a14="http://schemas.microsoft.com/office/drawing/2010/main" val="0"/>
              </a:ext>
            </a:extLst>
          </a:blip>
          <a:srcRect l="1641" t="27064" r="2686" b="7861"/>
          <a:stretch/>
        </p:blipFill>
        <p:spPr>
          <a:xfrm>
            <a:off x="595538" y="2216914"/>
            <a:ext cx="7952923" cy="4057106"/>
          </a:xfrm>
          <a:prstGeom prst="rect">
            <a:avLst/>
          </a:prstGeom>
        </p:spPr>
      </p:pic>
    </p:spTree>
    <p:extLst>
      <p:ext uri="{BB962C8B-B14F-4D97-AF65-F5344CB8AC3E}">
        <p14:creationId xmlns:p14="http://schemas.microsoft.com/office/powerpoint/2010/main" val="42667470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N</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Giao thức P: Các loại tin nhắn</a:t>
            </a:r>
            <a:endParaRPr xmlns:a="http://schemas.openxmlformats.org/drawingml/2006/main" lang="en-US" dirty="0">
              <a:latin typeface="Times New Roman" panose="02020603050405020304" pitchFamily="18" charset="0"/>
              <a:ea typeface="ＭＳ Ｐゴシック"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1844798174"/>
              </p:ext>
            </p:extLst>
          </p:nvPr>
        </p:nvGraphicFramePr>
        <p:xfrm>
          <a:off x="882555" y="1704975"/>
          <a:ext cx="7162800" cy="3057414"/>
        </p:xfrm>
        <a:graphic>
          <a:graphicData uri="http://schemas.openxmlformats.org/drawingml/2006/table">
            <a:tbl>
              <a:tblPr firstRow="1" bandRow="1">
                <a:tableStyleId>{40F9630F-82C1-40B7-BC3A-925EFCFF5E92}</a:tableStyleId>
              </a:tblPr>
              <a:tblGrid>
                <a:gridCol w="2051714">
                  <a:extLst>
                    <a:ext uri="{9D8B030D-6E8A-4147-A177-3AD203B41FA5}">
                      <a16:colId xmlns:a16="http://schemas.microsoft.com/office/drawing/2014/main" val="3556462621"/>
                    </a:ext>
                  </a:extLst>
                </a:gridCol>
                <a:gridCol w="5111086">
                  <a:extLst>
                    <a:ext uri="{9D8B030D-6E8A-4147-A177-3AD203B41FA5}">
                      <a16:colId xmlns:a16="http://schemas.microsoft.com/office/drawing/2014/main" val="3519137343"/>
                    </a:ext>
                  </a:extLst>
                </a:gridCol>
              </a:tblGrid>
              <a:tr h="390414">
                <a:tc>
                  <a:txBody>
                    <a:bodyPr/>
                    <a:lstStyle/>
                    <a:p>
                      <a:pPr xmlns:a="http://schemas.openxmlformats.org/drawingml/2006/main" algn="ctr"/>
                      <a:r xmlns:a="http://schemas.openxmlformats.org/drawingml/2006/main">
                        <a:rPr lang="vi" sz="1800" u="none" dirty="0" smtClean="0">
                          <a:solidFill>
                            <a:schemeClr val="tx1"/>
                          </a:solidFill>
                          <a:latin typeface="+mn-lt"/>
                          <a:cs typeface="Arial"/>
                        </a:rPr>
                        <a:t>Loại tin nhắn</a:t>
                      </a:r>
                      <a:endParaRPr xmlns:a="http://schemas.openxmlformats.org/drawingml/2006/main" lang="en-US" sz="1800"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800" u="none" dirty="0" smtClean="0">
                          <a:solidFill>
                            <a:schemeClr val="tx1"/>
                          </a:solidFill>
                          <a:latin typeface="+mn-lt"/>
                          <a:cs typeface="Arial"/>
                        </a:rPr>
                        <a:t>Chức năng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5298263"/>
                  </a:ext>
                </a:extLst>
              </a:tr>
              <a:tr h="370840">
                <a:tc>
                  <a:txBody>
                    <a:bodyPr/>
                    <a:lstStyle/>
                    <a:p>
                      <a:pPr xmlns:a="http://schemas.openxmlformats.org/drawingml/2006/main" algn="r">
                        <a:defRPr/>
                      </a:pPr>
                      <a:r xmlns:a="http://schemas.openxmlformats.org/drawingml/2006/main">
                        <a:rPr lang="vi" sz="1800" dirty="0" smtClean="0">
                          <a:solidFill>
                            <a:schemeClr val="tx1"/>
                          </a:solidFill>
                          <a:latin typeface="+mn-lt"/>
                          <a:cs typeface="Arial"/>
                        </a:rPr>
                        <a:t>Nhận yêu cầu</a:t>
                      </a:r>
                    </a:p>
                    <a:p>
                      <a:pPr xmlns:a="http://schemas.openxmlformats.org/drawingml/2006/main" algn="r">
                        <a:defRPr/>
                      </a:pPr>
                      <a:r xmlns:a="http://schemas.openxmlformats.org/drawingml/2006/main">
                        <a:rPr lang="vi" sz="1800" dirty="0" smtClean="0">
                          <a:solidFill>
                            <a:schemeClr val="tx1"/>
                          </a:solidFill>
                          <a:latin typeface="+mn-lt"/>
                          <a:cs typeface="Arial"/>
                        </a:rPr>
                        <a:t>GetNextRequest</a:t>
                      </a:r>
                    </a:p>
                    <a:p>
                      <a:pPr xmlns:a="http://schemas.openxmlformats.org/drawingml/2006/main" algn="r">
                        <a:defRPr/>
                      </a:pPr>
                      <a:r xmlns:a="http://schemas.openxmlformats.org/drawingml/2006/main">
                        <a:rPr lang="vi" sz="1800" dirty="0" smtClean="0">
                          <a:solidFill>
                            <a:schemeClr val="tx1"/>
                          </a:solidFill>
                          <a:latin typeface="+mn-lt"/>
                          <a:cs typeface="Arial"/>
                        </a:rPr>
                        <a:t>GetBulkRequest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a:defRPr/>
                      </a:pPr>
                      <a:r xmlns:a="http://schemas.openxmlformats.org/drawingml/2006/main">
                        <a:rPr lang="vi" sz="1800" dirty="0" smtClean="0">
                          <a:solidFill>
                            <a:schemeClr val="tx1"/>
                          </a:solidFill>
                          <a:latin typeface="+mn-lt"/>
                          <a:cs typeface="Arial"/>
                        </a:rPr>
                        <a:t>manager-to-agent: </a:t>
                      </a:r>
                      <a:r xmlns:a="http://schemas.openxmlformats.org/drawingml/2006/main">
                        <a:rPr lang="vi" altLang="ja-JP" sz="1800" dirty="0" smtClean="0">
                          <a:solidFill>
                            <a:schemeClr val="tx1"/>
                          </a:solidFill>
                          <a:latin typeface="+mn-lt"/>
                          <a:cs typeface="Arial"/>
                        </a:rPr>
                        <a:t>“ </a:t>
                      </a:r>
                      <a:r xmlns:a="http://schemas.openxmlformats.org/drawingml/2006/main">
                        <a:rPr lang="vi" sz="1800" dirty="0" smtClean="0">
                          <a:solidFill>
                            <a:schemeClr val="tx1"/>
                          </a:solidFill>
                          <a:latin typeface="+mn-lt"/>
                          <a:cs typeface="Arial"/>
                        </a:rPr>
                        <a:t>lấy dữ liệu cho tôi </a:t>
                      </a:r>
                      <a:r xmlns:a="http://schemas.openxmlformats.org/drawingml/2006/main">
                        <a:rPr lang="vi" altLang="ja-JP" sz="1800" dirty="0" smtClean="0">
                          <a:solidFill>
                            <a:schemeClr val="tx1"/>
                          </a:solidFill>
                          <a:latin typeface="+mn-lt"/>
                          <a:cs typeface="Arial"/>
                        </a:rPr>
                        <a:t>”</a:t>
                      </a:r>
                      <a:endParaRPr xmlns:a="http://schemas.openxmlformats.org/drawingml/2006/main" lang="en-US" sz="1800" dirty="0" smtClean="0">
                        <a:solidFill>
                          <a:schemeClr val="tx1"/>
                        </a:solidFill>
                        <a:latin typeface="+mn-lt"/>
                        <a:cs typeface="Arial"/>
                      </a:endParaRPr>
                    </a:p>
                    <a:p>
                      <a:pPr xmlns:a="http://schemas.openxmlformats.org/drawingml/2006/main" algn="l">
                        <a:defRPr/>
                      </a:pPr>
                      <a:r xmlns:a="http://schemas.openxmlformats.org/drawingml/2006/main">
                        <a:rPr lang="vi" sz="1800" dirty="0" smtClean="0">
                          <a:solidFill>
                            <a:schemeClr val="tx1"/>
                          </a:solidFill>
                          <a:latin typeface="+mn-lt"/>
                          <a:cs typeface="Arial"/>
                        </a:rPr>
                        <a:t>(ví dụ dữ liệu, dữ liệu tiếp theo trong danh sách, khối dữ liệu)</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5260114"/>
                  </a:ext>
                </a:extLst>
              </a:tr>
              <a:tr h="370840">
                <a:tc>
                  <a:txBody>
                    <a:bodyPr/>
                    <a:lstStyle/>
                    <a:p>
                      <a:pPr xmlns:a="http://schemas.openxmlformats.org/drawingml/2006/main" algn="r"/>
                      <a:r xmlns:a="http://schemas.openxmlformats.org/drawingml/2006/main">
                        <a:rPr lang="vi" sz="1800" dirty="0" smtClean="0">
                          <a:solidFill>
                            <a:schemeClr val="tx1"/>
                          </a:solidFill>
                          <a:latin typeface="+mn-lt"/>
                          <a:cs typeface="Arial"/>
                        </a:rPr>
                        <a:t>Thông báoYêu cầu</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marL="0" marR="0" indent="0" algn="l"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800" dirty="0" smtClean="0">
                          <a:solidFill>
                            <a:schemeClr val="tx1"/>
                          </a:solidFill>
                          <a:latin typeface="+mn-lt"/>
                          <a:cs typeface="Arial"/>
                        </a:rPr>
                        <a:t>giữa người quản lý với người quản lý: đây </a:t>
                      </a:r>
                      <a:r xmlns:a="http://schemas.openxmlformats.org/drawingml/2006/main">
                        <a:rPr lang="vi" altLang="ja-JP" sz="1800" dirty="0" smtClean="0">
                          <a:solidFill>
                            <a:schemeClr val="tx1"/>
                          </a:solidFill>
                          <a:latin typeface="+mn-lt"/>
                          <a:cs typeface="Arial"/>
                        </a:rPr>
                        <a:t>là </a:t>
                      </a:r>
                      <a:r xmlns:a="http://schemas.openxmlformats.org/drawingml/2006/main">
                        <a:rPr lang="vi" sz="1800" dirty="0" smtClean="0">
                          <a:solidFill>
                            <a:schemeClr val="tx1"/>
                          </a:solidFill>
                          <a:latin typeface="+mn-lt"/>
                          <a:cs typeface="Arial"/>
                        </a:rPr>
                        <a:t>giá trị MIB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7627692"/>
                  </a:ext>
                </a:extLst>
              </a:tr>
              <a:tr h="370840">
                <a:tc>
                  <a:txBody>
                    <a:bodyPr/>
                    <a:lstStyle/>
                    <a:p>
                      <a:pPr xmlns:a="http://schemas.openxmlformats.org/drawingml/2006/main" algn="r"/>
                      <a:r xmlns:a="http://schemas.openxmlformats.org/drawingml/2006/main">
                        <a:rPr lang="vi" sz="1800" dirty="0" smtClean="0">
                          <a:solidFill>
                            <a:schemeClr val="tx1"/>
                          </a:solidFill>
                          <a:latin typeface="+mn-lt"/>
                          <a:cs typeface="Arial"/>
                        </a:rPr>
                        <a:t>Đặt yêu cầu</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xmlns:a="http://schemas.openxmlformats.org/drawingml/2006/main">
                        <a:rPr lang="vi" sz="1800" dirty="0" smtClean="0">
                          <a:solidFill>
                            <a:schemeClr val="tx1"/>
                          </a:solidFill>
                          <a:latin typeface="+mn-lt"/>
                          <a:cs typeface="Arial"/>
                        </a:rPr>
                        <a:t>manager-to-agent: đặt giá trị MIB</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139183"/>
                  </a:ext>
                </a:extLst>
              </a:tr>
              <a:tr h="370840">
                <a:tc>
                  <a:txBody>
                    <a:bodyPr/>
                    <a:lstStyle/>
                    <a:p>
                      <a:pPr xmlns:a="http://schemas.openxmlformats.org/drawingml/2006/main" marL="0" marR="0" indent="0" algn="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800" dirty="0" smtClean="0">
                          <a:solidFill>
                            <a:schemeClr val="tx1"/>
                          </a:solidFill>
                          <a:latin typeface="+mn-lt"/>
                          <a:cs typeface="Arial"/>
                        </a:rPr>
                        <a:t>Phản ứng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a:defRPr/>
                      </a:pPr>
                      <a:r xmlns:a="http://schemas.openxmlformats.org/drawingml/2006/main">
                        <a:rPr lang="vi" sz="1800" dirty="0" smtClean="0">
                          <a:solidFill>
                            <a:schemeClr val="tx1"/>
                          </a:solidFill>
                          <a:latin typeface="+mn-lt"/>
                          <a:cs typeface="Arial"/>
                        </a:rPr>
                        <a:t>Đại lý đến người quản lý: giá trị, phản hồi Yêu cầu</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5448"/>
                  </a:ext>
                </a:extLst>
              </a:tr>
              <a:tr h="370840">
                <a:tc>
                  <a:txBody>
                    <a:bodyPr/>
                    <a:lstStyle/>
                    <a:p>
                      <a:pPr xmlns:a="http://schemas.openxmlformats.org/drawingml/2006/main" algn="r"/>
                      <a:r xmlns:a="http://schemas.openxmlformats.org/drawingml/2006/main">
                        <a:rPr lang="vi" sz="1800" dirty="0" smtClean="0">
                          <a:solidFill>
                            <a:schemeClr val="tx1"/>
                          </a:solidFill>
                          <a:latin typeface="+mn-lt"/>
                          <a:cs typeface="Arial"/>
                        </a:rPr>
                        <a:t>Bẩy</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l">
                        <a:defRPr/>
                      </a:pPr>
                      <a:r xmlns:a="http://schemas.openxmlformats.org/drawingml/2006/main">
                        <a:rPr lang="vi" sz="1800" dirty="0" smtClean="0">
                          <a:solidFill>
                            <a:schemeClr val="tx1"/>
                          </a:solidFill>
                          <a:latin typeface="+mn-lt"/>
                          <a:cs typeface="Arial"/>
                        </a:rPr>
                        <a:t>Agent-to-manager: thông báo cho người quản lý về sự kiện đặc biệt</a:t>
                      </a:r>
                      <a:endParaRPr xmlns:a="http://schemas.openxmlformats.org/drawingml/2006/main"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867055"/>
                  </a:ext>
                </a:extLst>
              </a:tr>
            </a:tbl>
          </a:graphicData>
        </a:graphic>
      </p:graphicFrame>
    </p:spTree>
    <p:extLst>
      <p:ext uri="{BB962C8B-B14F-4D97-AF65-F5344CB8AC3E}">
        <p14:creationId xmlns:p14="http://schemas.microsoft.com/office/powerpoint/2010/main" val="16110751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rPr>
              <a:t>S</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N</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m</a:t>
            </a:r>
            <a:r xmlns:a="http://schemas.openxmlformats.org/drawingml/2006/main">
              <a:rPr lang="vi" sz="100" dirty="0" smtClean="0">
                <a:latin typeface="Times New Roman" panose="02020603050405020304" pitchFamily="18" charset="0"/>
                <a:ea typeface="ＭＳ Ｐゴシック" charset="0"/>
              </a:rPr>
              <a:t> </a:t>
            </a:r>
            <a:r xmlns:a="http://schemas.openxmlformats.org/drawingml/2006/main">
              <a:rPr lang="vi" dirty="0" smtClean="0">
                <a:latin typeface="Times New Roman" panose="02020603050405020304" pitchFamily="18" charset="0"/>
                <a:ea typeface="ＭＳ Ｐゴシック" charset="0"/>
              </a:rPr>
              <a:t>Giao thức P: Định dạng tin nhắn</a:t>
            </a:r>
            <a:endParaRPr xmlns:a="http://schemas.openxmlformats.org/drawingml/2006/main" lang="en-US" dirty="0">
              <a:latin typeface="Times New Roman" panose="02020603050405020304" pitchFamily="18" charset="0"/>
              <a:ea typeface="ＭＳ Ｐゴシック" charset="0"/>
            </a:endParaRPr>
          </a:p>
        </p:txBody>
      </p:sp>
      <p:pic>
        <p:nvPicPr>
          <p:cNvPr id="65" name="Picture 64" descr="S N M P P D U has 2 rows of 8 parts each. Some parts are organized into different sections. Row 1, P D U type 0 through 3. 1, request I D. 2, Error status, 0 through 5. 3, error index. Group 1, get and set header, are parts 1 through 3. 4, name. 5, value. 6, name. 7, value. 8, blank. Group 2, variables to get and set, include parts 4 through 8. Row 2, P D U type, 4. 1, enterprise. 2, agent address. 3, trap type, 0 through 7. 4, specific code. 5, time stamp. Group 3, trap header, includes parts 1 through 5. 6, name. 7, value. 8, blank. Group 4, trap information, includes parts 7 through 9."/>
          <p:cNvPicPr>
            <a:picLocks noChangeAspect="1"/>
          </p:cNvPicPr>
          <p:nvPr/>
        </p:nvPicPr>
        <p:blipFill>
          <a:blip r:embed="rId2"/>
          <a:stretch>
            <a:fillRect/>
          </a:stretch>
        </p:blipFill>
        <p:spPr>
          <a:xfrm>
            <a:off x="607136" y="1929299"/>
            <a:ext cx="7929728" cy="3695890"/>
          </a:xfrm>
          <a:prstGeom prst="rect">
            <a:avLst/>
          </a:prstGeom>
        </p:spPr>
      </p:pic>
    </p:spTree>
    <p:extLst>
      <p:ext uri="{BB962C8B-B14F-4D97-AF65-F5344CB8AC3E}">
        <p14:creationId xmlns:p14="http://schemas.microsoft.com/office/powerpoint/2010/main" val="36303455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ea typeface="ＭＳ Ｐゴシック" charset="0"/>
                <a:cs typeface="+mj-cs"/>
              </a:rPr>
              <a:t>Chương 5: Tổng kết</a:t>
            </a:r>
            <a:endParaRPr xmlns:a="http://schemas.openxmlformats.org/drawingml/2006/main" lang="en-US"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p:txBody>
          <a:bodyPr wrap="square" lIns="91425" tIns="91425" rIns="91425" bIns="91425">
            <a:spAutoFit/>
          </a:bodyPr>
          <a:lstStyle/>
          <a:p>
            <a:pPr xmlns:a="http://schemas.openxmlformats.org/drawingml/2006/main" marL="0" lvl="0" indent="0" eaLnBrk="0" fontAlgn="base" hangingPunct="0">
              <a:spcAft>
                <a:spcPct val="0"/>
              </a:spcAft>
              <a:buNone/>
              <a:defRPr/>
            </a:pPr>
            <a:r xmlns:a="http://schemas.openxmlformats.org/drawingml/2006/main">
              <a:rPr lang="vi" sz="2000" b="1" dirty="0">
                <a:solidFill>
                  <a:srgbClr val="000000"/>
                </a:solidFill>
                <a:latin typeface="Arial (Body)"/>
                <a:ea typeface="ＭＳ Ｐゴシック" charset="0"/>
                <a:cs typeface="+mn-cs"/>
              </a:rPr>
              <a:t>chúng tôi đã học được rất nhiều!</a:t>
            </a:r>
          </a:p>
          <a:p>
            <a:pPr xmlns:a="http://schemas.openxmlformats.org/drawingml/2006/main" marL="255651" lvl="0" indent="-255651" eaLnBrk="0" fontAlgn="base" hangingPunct="0">
              <a:spcBef>
                <a:spcPts val="1000"/>
              </a:spcBef>
              <a:spcAft>
                <a:spcPct val="0"/>
              </a:spcAft>
              <a:buFont typeface="Arial" panose="020B0604020202020204" pitchFamily="34" charset="0"/>
              <a:buChar char="•"/>
              <a:defRPr/>
            </a:pPr>
            <a:r xmlns:a="http://schemas.openxmlformats.org/drawingml/2006/main">
              <a:rPr lang="vi" sz="2000" dirty="0">
                <a:solidFill>
                  <a:srgbClr val="000000"/>
                </a:solidFill>
                <a:latin typeface="Arial (Body)"/>
                <a:ea typeface="ＭＳ Ｐゴシック" charset="0"/>
                <a:cs typeface="+mn-cs"/>
              </a:rPr>
              <a:t>tiếp cận mặt phẳng điều khiển mạng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cs typeface="Gill Sans MT"/>
              </a:rPr>
              <a:t>điều khiển trên mỗi bộ định tuyến (truyền thống)</a:t>
            </a:r>
          </a:p>
          <a:p>
            <a:pPr xmlns:a="http://schemas.openxmlformats.org/drawingml/2006/main" marL="741553" lvl="1" indent="-284353" eaLnBrk="0" fontAlgn="base" hangingPunct="0">
              <a:spcAft>
                <a:spcPct val="0"/>
              </a:spcAft>
              <a:buFont typeface="Arial" panose="020B0604020202020204" pitchFamily="34" charset="0"/>
              <a:buChar char="–"/>
            </a:pPr>
            <a:r xmlns:a="http://schemas.openxmlformats.org/drawingml/2006/main">
              <a:rPr lang="vi" sz="2000" dirty="0">
                <a:solidFill>
                  <a:srgbClr val="000000"/>
                </a:solidFill>
                <a:latin typeface="Arial (Body)"/>
                <a:ea typeface="ＭＳ Ｐゴシック" charset="0"/>
                <a:cs typeface="Gill Sans MT"/>
              </a:rPr>
              <a:t>điều khiển tập trung hợp lý (mạng được xác định bằng phần mềm)</a:t>
            </a:r>
            <a:endParaRPr xmlns:a="http://schemas.openxmlformats.org/drawingml/2006/main" lang="en-US" sz="2000" dirty="0">
              <a:solidFill>
                <a:srgbClr val="000000"/>
              </a:solidFill>
              <a:latin typeface="Arial (Body)"/>
              <a:ea typeface="ＭＳ Ｐゴシック" charset="0"/>
              <a:cs typeface="+mn-cs"/>
            </a:endParaRPr>
          </a:p>
          <a:p>
            <a:pPr xmlns:a="http://schemas.openxmlformats.org/drawingml/2006/main" marL="255651" lvl="0" indent="-255651" eaLnBrk="0" fontAlgn="base" hangingPunct="0">
              <a:spcBef>
                <a:spcPts val="1000"/>
              </a:spcBef>
              <a:spcAft>
                <a:spcPct val="0"/>
              </a:spcAft>
              <a:buFont typeface="Arial" panose="020B0604020202020204" pitchFamily="34" charset="0"/>
              <a:buChar char="•"/>
              <a:defRPr/>
            </a:pPr>
            <a:r xmlns:a="http://schemas.openxmlformats.org/drawingml/2006/main">
              <a:rPr lang="vi" sz="2000" dirty="0">
                <a:solidFill>
                  <a:srgbClr val="000000"/>
                </a:solidFill>
                <a:latin typeface="Arial (Body)"/>
                <a:ea typeface="ＭＳ Ｐゴシック" charset="0"/>
                <a:cs typeface="+mn-cs"/>
              </a:rPr>
              <a:t>thuật toán định tuyến truyền thống</a:t>
            </a: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000" dirty="0">
                <a:solidFill>
                  <a:srgbClr val="000000"/>
                </a:solidFill>
                <a:latin typeface="Arial (Body)"/>
                <a:ea typeface="ＭＳ Ｐゴシック" charset="0"/>
                <a:cs typeface="+mn-cs"/>
              </a:rPr>
              <a:t>triển khai trên Internet: </a:t>
            </a:r>
            <a:r xmlns:a="http://schemas.openxmlformats.org/drawingml/2006/main">
              <a:rPr lang="vi" sz="2000" dirty="0" smtClean="0">
                <a:solidFill>
                  <a:srgbClr val="000000"/>
                </a:solidFill>
                <a:latin typeface="Arial (Body)"/>
                <a:ea typeface="ＭＳ Ｐゴシック" charset="0"/>
                <a:cs typeface="+mn-cs"/>
              </a:rPr>
              <a:t>O</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S</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P</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F </a:t>
            </a:r>
            <a:r xmlns:a="http://schemas.openxmlformats.org/drawingml/2006/main">
              <a:rPr lang="vi" sz="2000" dirty="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B</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g</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P</a:t>
            </a:r>
            <a:endParaRPr xmlns:a="http://schemas.openxmlformats.org/drawingml/2006/main" lang="en-US" sz="2000" dirty="0">
              <a:solidFill>
                <a:srgbClr val="000000"/>
              </a:solidFill>
              <a:latin typeface="Arial (Body)"/>
              <a:ea typeface="ＭＳ Ｐゴシック" charset="0"/>
              <a:cs typeface="+mn-cs"/>
            </a:endParaRPr>
          </a:p>
          <a:p>
            <a:pPr xmlns:a="http://schemas.openxmlformats.org/drawingml/2006/main" marL="255651" lvl="0" indent="-255651" eaLnBrk="0" fontAlgn="base" hangingPunct="0">
              <a:spcBef>
                <a:spcPts val="1000"/>
              </a:spcBef>
              <a:spcAft>
                <a:spcPct val="0"/>
              </a:spcAft>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cs typeface="+mn-cs"/>
              </a:rPr>
              <a:t>S</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Đ.</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bộ điều khiển N</a:t>
            </a:r>
            <a:endParaRPr xmlns:a="http://schemas.openxmlformats.org/drawingml/2006/main" lang="en-US" sz="2000" dirty="0">
              <a:solidFill>
                <a:srgbClr val="000000"/>
              </a:solidFill>
              <a:latin typeface="Arial (Body)"/>
              <a:ea typeface="ＭＳ Ｐゴシック" charset="0"/>
              <a:cs typeface="+mn-cs"/>
            </a:endParaRPr>
          </a:p>
          <a:p>
            <a:pPr xmlns:a="http://schemas.openxmlformats.org/drawingml/2006/main" marL="741553" lvl="1" indent="-284353" eaLnBrk="0" fontAlgn="base" hangingPunct="0">
              <a:spcAft>
                <a:spcPct val="0"/>
              </a:spcAft>
              <a:buFont typeface="Arial" panose="020B0604020202020204" pitchFamily="34" charset="0"/>
              <a:buChar char="–"/>
              <a:defRPr/>
            </a:pPr>
            <a:r xmlns:a="http://schemas.openxmlformats.org/drawingml/2006/main">
              <a:rPr lang="vi" sz="2000" dirty="0">
                <a:solidFill>
                  <a:srgbClr val="000000"/>
                </a:solidFill>
                <a:latin typeface="Arial (Body)"/>
                <a:ea typeface="ＭＳ Ｐゴシック" charset="0"/>
                <a:cs typeface="+mn-cs"/>
              </a:rPr>
              <a:t>triển khai trong thực tế : </a:t>
            </a:r>
            <a:r xmlns:a="http://schemas.openxmlformats.org/drawingml/2006/main">
              <a:rPr lang="vi" sz="2000" dirty="0" smtClean="0">
                <a:solidFill>
                  <a:srgbClr val="000000"/>
                </a:solidFill>
                <a:latin typeface="Arial (Body)"/>
                <a:ea typeface="ＭＳ Ｐゴシック" charset="0"/>
                <a:cs typeface="+mn-cs"/>
              </a:rPr>
              <a:t>O</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Đ.</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L </a:t>
            </a:r>
            <a:r xmlns:a="http://schemas.openxmlformats.org/drawingml/2006/main">
              <a:rPr lang="vi" sz="2000" dirty="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Ô</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N</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Ô</a:t>
            </a:r>
            <a:r xmlns:a="http://schemas.openxmlformats.org/drawingml/2006/main">
              <a:rPr lang="vi" sz="100" dirty="0" smtClean="0">
                <a:solidFill>
                  <a:srgbClr val="000000"/>
                </a:solidFill>
                <a:latin typeface="Arial (Body)"/>
                <a:ea typeface="ＭＳ Ｐゴシック" charset="0"/>
                <a:cs typeface="+mn-cs"/>
              </a:rPr>
              <a:t> </a:t>
            </a:r>
            <a:r xmlns:a="http://schemas.openxmlformats.org/drawingml/2006/main">
              <a:rPr lang="vi" sz="2000" dirty="0" smtClean="0">
                <a:solidFill>
                  <a:srgbClr val="000000"/>
                </a:solidFill>
                <a:latin typeface="Arial (Body)"/>
                <a:ea typeface="ＭＳ Ｐゴシック" charset="0"/>
                <a:cs typeface="+mn-cs"/>
              </a:rPr>
              <a:t>S</a:t>
            </a:r>
            <a:endParaRPr xmlns:a="http://schemas.openxmlformats.org/drawingml/2006/main" lang="en-US" sz="2000" dirty="0">
              <a:solidFill>
                <a:srgbClr val="000000"/>
              </a:solidFill>
              <a:latin typeface="Arial (Body)"/>
              <a:ea typeface="ＭＳ Ｐゴシック" charset="0"/>
              <a:cs typeface="+mn-cs"/>
            </a:endParaRPr>
          </a:p>
          <a:p>
            <a:pPr xmlns:a="http://schemas.openxmlformats.org/drawingml/2006/main" marL="255651" lvl="0" indent="-255651" eaLnBrk="0" fontAlgn="base" hangingPunct="0">
              <a:spcBef>
                <a:spcPts val="1000"/>
              </a:spcBef>
              <a:spcAft>
                <a:spcPct val="0"/>
              </a:spcAft>
              <a:buFont typeface="Arial" panose="020B0604020202020204" pitchFamily="34" charset="0"/>
              <a:buChar char="•"/>
              <a:defRPr/>
            </a:pPr>
            <a:r xmlns:a="http://schemas.openxmlformats.org/drawingml/2006/main">
              <a:rPr lang="vi" sz="2000" dirty="0">
                <a:solidFill>
                  <a:srgbClr val="000000"/>
                </a:solidFill>
                <a:latin typeface="Arial (Body)"/>
                <a:ea typeface="ＭＳ Ｐゴシック" charset="0"/>
              </a:rPr>
              <a:t>Giao thức Thông báo Kiểm soát Internet</a:t>
            </a:r>
            <a:endParaRPr xmlns:a="http://schemas.openxmlformats.org/drawingml/2006/main" lang="en-US" sz="2000" dirty="0">
              <a:solidFill>
                <a:srgbClr val="000000"/>
              </a:solidFill>
              <a:latin typeface="Arial (Body)"/>
              <a:ea typeface="ＭＳ Ｐゴシック" charset="0"/>
              <a:cs typeface="+mn-cs"/>
            </a:endParaRPr>
          </a:p>
          <a:p>
            <a:pPr xmlns:a="http://schemas.openxmlformats.org/drawingml/2006/main" marL="255651" lvl="0" indent="-255651" eaLnBrk="0" fontAlgn="base" hangingPunct="0">
              <a:spcBef>
                <a:spcPts val="1000"/>
              </a:spcBef>
              <a:spcAft>
                <a:spcPct val="0"/>
              </a:spcAft>
              <a:buFont typeface="Arial" panose="020B0604020202020204" pitchFamily="34" charset="0"/>
              <a:buChar char="•"/>
              <a:defRPr/>
            </a:pPr>
            <a:r xmlns:a="http://schemas.openxmlformats.org/drawingml/2006/main">
              <a:rPr lang="vi" sz="2000" dirty="0" smtClean="0">
                <a:solidFill>
                  <a:srgbClr val="000000"/>
                </a:solidFill>
                <a:latin typeface="Arial (Body)"/>
                <a:ea typeface="ＭＳ Ｐゴシック" charset="0"/>
                <a:cs typeface="+mn-cs"/>
              </a:rPr>
              <a:t>quản lý </a:t>
            </a:r>
            <a:r xmlns:a="http://schemas.openxmlformats.org/drawingml/2006/main">
              <a:rPr lang="vi" sz="2000" dirty="0">
                <a:solidFill>
                  <a:srgbClr val="000000"/>
                </a:solidFill>
                <a:latin typeface="Arial (Body)"/>
                <a:ea typeface="ＭＳ Ｐゴシック" charset="0"/>
                <a:cs typeface="+mn-cs"/>
              </a:rPr>
              <a:t>mạng</a:t>
            </a:r>
          </a:p>
        </p:txBody>
      </p:sp>
      <p:sp>
        <p:nvSpPr>
          <p:cNvPr id="5" name="Text Placeholder 4"/>
          <p:cNvSpPr>
            <a:spLocks noGrp="1"/>
          </p:cNvSpPr>
          <p:nvPr>
            <p:ph type="body" idx="2"/>
          </p:nvPr>
        </p:nvSpPr>
        <p:spPr>
          <a:xfrm>
            <a:off x="457200" y="5791200"/>
            <a:ext cx="8229600" cy="502603"/>
          </a:xfrm>
        </p:spPr>
        <p:txBody>
          <a:bodyPr/>
          <a:lstStyle/>
          <a:p>
            <a:pPr xmlns:a="http://schemas.openxmlformats.org/drawingml/2006/main" marL="0" indent="0">
              <a:buNone/>
            </a:pPr>
            <a:r xmlns:a="http://schemas.openxmlformats.org/drawingml/2006/main">
              <a:rPr lang="vi" sz="2200" b="1" kern="1200" dirty="0">
                <a:solidFill>
                  <a:srgbClr val="000000"/>
                </a:solidFill>
                <a:latin typeface="Arial (Body)"/>
                <a:ea typeface="ＭＳ Ｐゴシック" charset="0"/>
              </a:rPr>
              <a:t>điểm dừng tiếp theo: lớp liên kết </a:t>
            </a:r>
            <a:r xmlns:a="http://schemas.openxmlformats.org/drawingml/2006/main">
              <a:rPr lang="vi" sz="2200" b="1" kern="1200" dirty="0" smtClean="0">
                <a:solidFill>
                  <a:srgbClr val="000000"/>
                </a:solidFill>
                <a:latin typeface="Arial (Body)"/>
                <a:ea typeface="ＭＳ Ｐゴシック" charset="0"/>
              </a:rPr>
              <a:t>!</a:t>
            </a:r>
            <a:endParaRPr xmlns:a="http://schemas.openxmlformats.org/drawingml/2006/main" lang="en-US" sz="2200" b="1"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630123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xmlns:a="http://schemas.openxmlformats.org/drawingml/2006/main" lvl="0" eaLnBrk="0" fontAlgn="base" hangingPunct="0">
              <a:spcBef>
                <a:spcPct val="0"/>
              </a:spcBef>
              <a:spcAft>
                <a:spcPct val="0"/>
              </a:spcAft>
              <a:buClrTx/>
              <a:defRPr/>
            </a:pPr>
            <a:r xmlns:a="http://schemas.openxmlformats.org/drawingml/2006/main">
              <a:rPr lang="vi" dirty="0" smtClean="0">
                <a:latin typeface="Times New Roman" panose="02020603050405020304" pitchFamily="18" charset="0"/>
                <a:cs typeface="+mj-cs"/>
              </a:rPr>
              <a:t>Tóm tắt đồ thị của mạng</a:t>
            </a:r>
            <a:endParaRPr xmlns:a="http://schemas.openxmlformats.org/drawingml/2006/main" lang="en-US" dirty="0">
              <a:latin typeface="Times New Roman" panose="02020603050405020304" pitchFamily="18" charset="0"/>
              <a:cs typeface="+mj-cs"/>
            </a:endParaRPr>
          </a:p>
        </p:txBody>
      </p:sp>
      <p:pic>
        <p:nvPicPr>
          <p:cNvPr id="5" name="Picture 4"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2"/>
          <a:stretch>
            <a:fillRect/>
          </a:stretch>
        </p:blipFill>
        <p:spPr>
          <a:xfrm>
            <a:off x="3025622" y="1370186"/>
            <a:ext cx="3092756" cy="2098655"/>
          </a:xfrm>
          <a:prstGeom prst="rect">
            <a:avLst/>
          </a:prstGeom>
        </p:spPr>
      </p:pic>
      <p:sp>
        <p:nvSpPr>
          <p:cNvPr id="3" name="Content Placeholder 2"/>
          <p:cNvSpPr>
            <a:spLocks noGrp="1"/>
          </p:cNvSpPr>
          <p:nvPr>
            <p:ph type="body" idx="1"/>
          </p:nvPr>
        </p:nvSpPr>
        <p:spPr>
          <a:xfrm>
            <a:off x="636815" y="3526378"/>
            <a:ext cx="8229600" cy="1923573"/>
          </a:xfrm>
        </p:spPr>
        <p:txBody>
          <a:bodyPr wrap="square" lIns="91425" tIns="91425" rIns="91425" bIns="91425">
            <a:spAutoFit/>
          </a:bodyPr>
          <a:lstStyle/>
          <a:p>
            <a:pPr xmlns:a="http://schemas.openxmlformats.org/drawingml/2006/main" marL="0" lvl="0" indent="0" fontAlgn="base">
              <a:spcAft>
                <a:spcPct val="0"/>
              </a:spcAft>
              <a:buNone/>
            </a:pPr>
            <a:r xmlns:a="http://schemas.openxmlformats.org/drawingml/2006/main">
              <a:rPr lang="vi" sz="2200" kern="1200" dirty="0">
                <a:solidFill>
                  <a:srgbClr val="000000"/>
                </a:solidFill>
                <a:latin typeface="Arial (Body)"/>
              </a:rPr>
              <a:t>đồ thị: G = </a:t>
            </a:r>
            <a:r xmlns:a="http://schemas.openxmlformats.org/drawingml/2006/main">
              <a:rPr lang="vi" sz="2200" kern="1200" dirty="0" smtClean="0">
                <a:solidFill>
                  <a:srgbClr val="000000"/>
                </a:solidFill>
                <a:latin typeface="Arial (Body)"/>
              </a:rPr>
              <a:t>(N, E)</a:t>
            </a:r>
            <a:endParaRPr xmlns:a="http://schemas.openxmlformats.org/drawingml/2006/main" lang="en-US" sz="2200" kern="1200" dirty="0">
              <a:solidFill>
                <a:srgbClr val="000000"/>
              </a:solidFill>
              <a:latin typeface="Arial (Body)"/>
            </a:endParaRPr>
          </a:p>
          <a:p>
            <a:pPr xmlns:a="http://schemas.openxmlformats.org/drawingml/2006/main" marL="0" lvl="0" indent="0" fontAlgn="base">
              <a:spcAft>
                <a:spcPct val="0"/>
              </a:spcAft>
              <a:buNone/>
            </a:pPr>
            <a:r xmlns:a="http://schemas.openxmlformats.org/drawingml/2006/main">
              <a:rPr lang="vi" sz="2200" kern="1200" dirty="0" smtClean="0">
                <a:solidFill>
                  <a:srgbClr val="000000"/>
                </a:solidFill>
                <a:latin typeface="Arial (Body)"/>
              </a:rPr>
              <a:t>N </a:t>
            </a:r>
            <a:r xmlns:a="http://schemas.openxmlformats.org/drawingml/2006/main">
              <a:rPr lang="vi" sz="2200" kern="1200" dirty="0">
                <a:solidFill>
                  <a:srgbClr val="000000"/>
                </a:solidFill>
                <a:latin typeface="Arial (Body)"/>
              </a:rPr>
              <a:t>= bộ định tuyến = { u, v, w, x, y, z }</a:t>
            </a:r>
          </a:p>
          <a:p>
            <a:pPr xmlns:a="http://schemas.openxmlformats.org/drawingml/2006/main" marL="0" lvl="0" indent="0" fontAlgn="base">
              <a:spcAft>
                <a:spcPct val="0"/>
              </a:spcAft>
              <a:buNone/>
            </a:pPr>
            <a:r xmlns:a="http://schemas.openxmlformats.org/drawingml/2006/main">
              <a:rPr lang="vi" sz="2200" kern="1200" dirty="0" smtClean="0">
                <a:solidFill>
                  <a:srgbClr val="000000"/>
                </a:solidFill>
                <a:latin typeface="Arial (Body)"/>
              </a:rPr>
              <a:t>E </a:t>
            </a:r>
            <a:r xmlns:a="http://schemas.openxmlformats.org/drawingml/2006/main">
              <a:rPr lang="vi" sz="2200" kern="1200" dirty="0">
                <a:solidFill>
                  <a:srgbClr val="000000"/>
                </a:solidFill>
                <a:latin typeface="Arial (Body)"/>
              </a:rPr>
              <a:t>= tập hợp các liên kết ={ (u,v), (u,x), (v,x), (v,w), (x,w), (x,y), (w,y), ( w,z), (y,z) }</a:t>
            </a:r>
          </a:p>
        </p:txBody>
      </p:sp>
      <p:sp>
        <p:nvSpPr>
          <p:cNvPr id="4" name="Content Placeholder 3"/>
          <p:cNvSpPr>
            <a:spLocks noGrp="1"/>
          </p:cNvSpPr>
          <p:nvPr>
            <p:ph idx="4294967295"/>
          </p:nvPr>
        </p:nvSpPr>
        <p:spPr>
          <a:xfrm>
            <a:off x="506183" y="5400961"/>
            <a:ext cx="8392885" cy="861744"/>
          </a:xfrm>
        </p:spPr>
        <p:txBody>
          <a:bodyPr wrap="square" lIns="91425" tIns="91425" rIns="91425" bIns="91425">
            <a:spAutoFit/>
          </a:bodyPr>
          <a:lstStyle/>
          <a:p>
            <a:pPr xmlns:a="http://schemas.openxmlformats.org/drawingml/2006/main" marL="0" lvl="0" indent="0" eaLnBrk="0" fontAlgn="base" hangingPunct="0">
              <a:spcAft>
                <a:spcPct val="0"/>
              </a:spcAft>
              <a:buNone/>
            </a:pPr>
            <a:r xmlns:a="http://schemas.openxmlformats.org/drawingml/2006/main">
              <a:rPr lang="vi" sz="2200" b="1" kern="1200" dirty="0">
                <a:solidFill>
                  <a:srgbClr val="000000"/>
                </a:solidFill>
                <a:latin typeface="Arial (Body)"/>
              </a:rPr>
              <a:t>sang một bên: </a:t>
            </a:r>
            <a:r xmlns:a="http://schemas.openxmlformats.org/drawingml/2006/main">
              <a:rPr lang="vi" sz="2200" kern="1200" dirty="0">
                <a:solidFill>
                  <a:srgbClr val="000000"/>
                </a:solidFill>
                <a:latin typeface="Arial (Body)"/>
              </a:rPr>
              <a:t>trừu tượng hóa biểu đồ rất hữu ích trong các ngữ cảnh mạng khác, </a:t>
            </a:r>
            <a:r xmlns:a="http://schemas.openxmlformats.org/drawingml/2006/main">
              <a:rPr lang="vi" sz="2200" kern="1200" dirty="0" smtClean="0">
                <a:solidFill>
                  <a:srgbClr val="000000"/>
                </a:solidFill>
                <a:latin typeface="Arial (Body)"/>
              </a:rPr>
              <a:t>ví dụ: P</a:t>
            </a:r>
            <a:r xmlns:a="http://schemas.openxmlformats.org/drawingml/2006/main">
              <a:rPr lang="vi" sz="100" kern="1200" dirty="0" smtClean="0">
                <a:solidFill>
                  <a:srgbClr val="000000"/>
                </a:solidFill>
                <a:latin typeface="Arial (Body)"/>
              </a:rPr>
              <a:t> </a:t>
            </a:r>
            <a:r xmlns:a="http://schemas.openxmlformats.org/drawingml/2006/main">
              <a:rPr lang="vi" sz="2200" kern="1200" dirty="0" smtClean="0">
                <a:solidFill>
                  <a:srgbClr val="000000"/>
                </a:solidFill>
                <a:latin typeface="Arial (Body)"/>
              </a:rPr>
              <a:t>2</a:t>
            </a:r>
            <a:r xmlns:a="http://schemas.openxmlformats.org/drawingml/2006/main">
              <a:rPr lang="vi" sz="100" kern="1200" dirty="0" smtClean="0">
                <a:solidFill>
                  <a:srgbClr val="000000"/>
                </a:solidFill>
                <a:latin typeface="Arial (Body)"/>
              </a:rPr>
              <a:t> </a:t>
            </a:r>
            <a:r xmlns:a="http://schemas.openxmlformats.org/drawingml/2006/main">
              <a:rPr lang="vi" sz="2200" kern="1200" dirty="0" smtClean="0">
                <a:solidFill>
                  <a:srgbClr val="000000"/>
                </a:solidFill>
                <a:latin typeface="Arial (Body)"/>
              </a:rPr>
              <a:t>P </a:t>
            </a:r>
            <a:r xmlns:a="http://schemas.openxmlformats.org/drawingml/2006/main">
              <a:rPr lang="vi" sz="2200" kern="1200" dirty="0">
                <a:solidFill>
                  <a:srgbClr val="000000"/>
                </a:solidFill>
                <a:latin typeface="Arial (Body)"/>
              </a:rPr>
              <a:t>, trong đó </a:t>
            </a:r>
            <a:r xmlns:a="http://schemas.openxmlformats.org/drawingml/2006/main">
              <a:rPr lang="vi" sz="2200" b="1" kern="1200" dirty="0">
                <a:solidFill>
                  <a:srgbClr val="000000"/>
                </a:solidFill>
                <a:latin typeface="Arial (Body)"/>
              </a:rPr>
              <a:t>N </a:t>
            </a:r>
            <a:r xmlns:a="http://schemas.openxmlformats.org/drawingml/2006/main">
              <a:rPr lang="vi" sz="2200" kern="1200" dirty="0">
                <a:solidFill>
                  <a:srgbClr val="000000"/>
                </a:solidFill>
                <a:latin typeface="Arial (Body)"/>
              </a:rPr>
              <a:t>là tập hợp các đồng nghiệp và </a:t>
            </a:r>
            <a:r xmlns:a="http://schemas.openxmlformats.org/drawingml/2006/main">
              <a:rPr lang="vi" sz="2200" b="1" kern="1200" dirty="0">
                <a:solidFill>
                  <a:srgbClr val="000000"/>
                </a:solidFill>
                <a:latin typeface="Arial (Body)"/>
              </a:rPr>
              <a:t>E </a:t>
            </a:r>
            <a:r xmlns:a="http://schemas.openxmlformats.org/drawingml/2006/main">
              <a:rPr lang="vi" sz="2200" kern="1200" dirty="0">
                <a:solidFill>
                  <a:srgbClr val="000000"/>
                </a:solidFill>
                <a:latin typeface="Arial (Body)"/>
              </a:rPr>
              <a:t>là tập hợp của </a:t>
            </a:r>
            <a:r xmlns:a="http://schemas.openxmlformats.org/drawingml/2006/main">
              <a:rPr lang="vi" sz="2200" kern="1200" dirty="0" smtClean="0">
                <a:solidFill>
                  <a:srgbClr val="000000"/>
                </a:solidFill>
                <a:latin typeface="Arial (Body)"/>
              </a:rPr>
              <a:t>T</a:t>
            </a:r>
            <a:r xmlns:a="http://schemas.openxmlformats.org/drawingml/2006/main">
              <a:rPr lang="vi" sz="100" kern="1200" dirty="0" smtClean="0">
                <a:solidFill>
                  <a:srgbClr val="000000"/>
                </a:solidFill>
                <a:latin typeface="Arial (Body)"/>
              </a:rPr>
              <a:t> </a:t>
            </a:r>
            <a:r xmlns:a="http://schemas.openxmlformats.org/drawingml/2006/main">
              <a:rPr lang="vi" sz="2200" kern="1200" dirty="0" smtClean="0">
                <a:solidFill>
                  <a:srgbClr val="000000"/>
                </a:solidFill>
                <a:latin typeface="Arial (Body)"/>
              </a:rPr>
              <a:t>C</a:t>
            </a:r>
            <a:r xmlns:a="http://schemas.openxmlformats.org/drawingml/2006/main">
              <a:rPr lang="vi" sz="100" kern="1200" dirty="0" smtClean="0">
                <a:solidFill>
                  <a:srgbClr val="000000"/>
                </a:solidFill>
                <a:latin typeface="Arial (Body)"/>
              </a:rPr>
              <a:t> </a:t>
            </a:r>
            <a:r xmlns:a="http://schemas.openxmlformats.org/drawingml/2006/main">
              <a:rPr lang="vi" sz="2200" kern="1200" dirty="0" smtClean="0">
                <a:solidFill>
                  <a:srgbClr val="000000"/>
                </a:solidFill>
                <a:latin typeface="Arial (Body)"/>
              </a:rPr>
              <a:t>kết nối P</a:t>
            </a:r>
            <a:endParaRPr xmlns:a="http://schemas.openxmlformats.org/drawingml/2006/main" lang="en-US" sz="2200" kern="1200" dirty="0">
              <a:solidFill>
                <a:srgbClr val="000000"/>
              </a:solidFill>
              <a:latin typeface="Arial (Body)"/>
            </a:endParaRPr>
          </a:p>
        </p:txBody>
      </p:sp>
    </p:spTree>
    <p:extLst>
      <p:ext uri="{BB962C8B-B14F-4D97-AF65-F5344CB8AC3E}">
        <p14:creationId xmlns:p14="http://schemas.microsoft.com/office/powerpoint/2010/main" val="11946953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xmlns:a="http://schemas.openxmlformats.org/drawingml/2006/main">
              <a:rPr lang="vi" dirty="0" smtClean="0">
                <a:latin typeface="Times New Roman" panose="02020603050405020304" pitchFamily="18" charset="0"/>
              </a:rPr>
              <a:t>bản quyền</a:t>
            </a:r>
            <a:endParaRPr xmlns:a="http://schemas.openxmlformats.org/drawingml/2006/main"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9819</TotalTime>
  <Words>5326</Words>
  <Application>Microsoft Office PowerPoint</Application>
  <PresentationFormat>On-screen Show (4:3)</PresentationFormat>
  <Paragraphs>611</Paragraphs>
  <Slides>90</Slides>
  <Notes>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4" baseType="lpstr">
      <vt:lpstr>ＭＳ Ｐゴシック</vt:lpstr>
      <vt:lpstr>Arial</vt:lpstr>
      <vt:lpstr>Arial (Body)</vt:lpstr>
      <vt:lpstr>Gill Sans</vt:lpstr>
      <vt:lpstr>Gill Sans MT</vt:lpstr>
      <vt:lpstr>MS Mincho</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Chapter 5: Network Layer Control Plane</vt:lpstr>
      <vt:lpstr>Learning Objectives (1 of 9)</vt:lpstr>
      <vt:lpstr>Network-Layer Functions</vt:lpstr>
      <vt:lpstr>Per-Router Control Plane</vt:lpstr>
      <vt:lpstr>Logically Centralized Control Plane</vt:lpstr>
      <vt:lpstr>Learning Objectives (2 of 9)</vt:lpstr>
      <vt:lpstr>Routing Protocols</vt:lpstr>
      <vt:lpstr>Graph Abstraction of the Network</vt:lpstr>
      <vt:lpstr>Graph Abstraction: Costs</vt:lpstr>
      <vt:lpstr>Routing Algorithm Classification</vt:lpstr>
      <vt:lpstr>Learning Objectives (3 of 9)</vt:lpstr>
      <vt:lpstr>A Link-State Routing Algorithm</vt:lpstr>
      <vt:lpstr>Dijsktra’s Algorithm</vt:lpstr>
      <vt:lpstr>Dijkstra’s Algorithm: Example (1 of 2)</vt:lpstr>
      <vt:lpstr>Dijkstra’s Algorithm: Another Example</vt:lpstr>
      <vt:lpstr>Dijkstra’s Algorithm: Example (2 of 2)</vt:lpstr>
      <vt:lpstr>Dijkstra’s Algorithm, Discussion (1 of 2)</vt:lpstr>
      <vt:lpstr>Dijkstra’s Algorithm, Discussion (2 of 2)</vt:lpstr>
      <vt:lpstr>Learning Objectives (4 of 9)</vt:lpstr>
      <vt:lpstr>Distance Vector Algorithm (1 of 6)</vt:lpstr>
      <vt:lpstr>Bellman-Ford Example</vt:lpstr>
      <vt:lpstr>Distance Vector Algorithm (2 of 6)</vt:lpstr>
      <vt:lpstr>Distance Vector Algorithm (3 of 6)</vt:lpstr>
      <vt:lpstr>Distance Vector Algorithm (4 of 6)</vt:lpstr>
      <vt:lpstr>Distance Vector Algorithm (5 of 6)</vt:lpstr>
      <vt:lpstr>Distance Vector Algorithm (6 of 6)</vt:lpstr>
      <vt:lpstr>Distance Vector: Link Cost Changes (1 of 2)</vt:lpstr>
      <vt:lpstr>Distance Vector: Link Cost Changes (2 of 2)</vt:lpstr>
      <vt:lpstr>Comparison of L S and D V Algorithms</vt:lpstr>
      <vt:lpstr>Learning Objectives (5 of 9)</vt:lpstr>
      <vt:lpstr>Making Routing Scalable</vt:lpstr>
      <vt:lpstr>Internet Approach to Scalable Routing</vt:lpstr>
      <vt:lpstr>Interconnected ASes</vt:lpstr>
      <vt:lpstr>Inter - A S Tasks</vt:lpstr>
      <vt:lpstr>I n t r a - A S Routing</vt:lpstr>
      <vt:lpstr>O S P F (Open Shortest Path First)</vt:lpstr>
      <vt:lpstr>O S P F “Advanced” Features</vt:lpstr>
      <vt:lpstr>Hierarchical O S P F (1 of 2)</vt:lpstr>
      <vt:lpstr>Hierarchical O S P F (2 of 2)</vt:lpstr>
      <vt:lpstr>Learning Objective (6 of 9)</vt:lpstr>
      <vt:lpstr>Internet i n t e r - A S Routing: B G P</vt:lpstr>
      <vt:lpstr>e B G P, i B G P Connections</vt:lpstr>
      <vt:lpstr>B G P Basics</vt:lpstr>
      <vt:lpstr>Path Attributes and B G P Routes</vt:lpstr>
      <vt:lpstr>B G P Path Advertisement (1 of 2)</vt:lpstr>
      <vt:lpstr>B G P Path Advertisement (2 of 2)</vt:lpstr>
      <vt:lpstr>B G P Messages</vt:lpstr>
      <vt:lpstr>B G P, O S P F, Forwarding Table Entries (1 of 2)</vt:lpstr>
      <vt:lpstr>B G P, O S P F, Forwarding Table Entries (2 of 2)</vt:lpstr>
      <vt:lpstr>B G P Route Selection</vt:lpstr>
      <vt:lpstr>Hot Potato Routing</vt:lpstr>
      <vt:lpstr>B G P: Achieving Policy Via Advertisements (1 of 2)</vt:lpstr>
      <vt:lpstr>B G P: Achieving Policy Via Advertisements (2 of 2)</vt:lpstr>
      <vt:lpstr>Why Different Intra-, Inter-As Routing?</vt:lpstr>
      <vt:lpstr>Learning Objectives (7 of 9)</vt:lpstr>
      <vt:lpstr>Software Defined Networking (S D N) (1 of 3)</vt:lpstr>
      <vt:lpstr>Recall: Per-Router Control Plane</vt:lpstr>
      <vt:lpstr>Recall: Logically Centralized Control Plane</vt:lpstr>
      <vt:lpstr>Software Defined Networking (S D N) (2 of 3)</vt:lpstr>
      <vt:lpstr>Analogy: Mainframe to P C Evolution*</vt:lpstr>
      <vt:lpstr>Traffic Engineering: Difficult Traditional Routing</vt:lpstr>
      <vt:lpstr>Traffic Engineering: Difficult (1 of 2)</vt:lpstr>
      <vt:lpstr>Traffic Engineering: Difficult (2 of 2)</vt:lpstr>
      <vt:lpstr>Software Defined Networking (S D N) (3 of 3)</vt:lpstr>
      <vt:lpstr>S D N Perspective: Data Plane Switches</vt:lpstr>
      <vt:lpstr>S D N Perspective: S D N Controller</vt:lpstr>
      <vt:lpstr>S D N Perspective: Control Applications</vt:lpstr>
      <vt:lpstr>Components of S D N Controller</vt:lpstr>
      <vt:lpstr>OpenFlow Protocol</vt:lpstr>
      <vt:lpstr>OpenFlow: Controller-to-Switch Messages</vt:lpstr>
      <vt:lpstr>OpenFlow: Switch-to-Controller Messages</vt:lpstr>
      <vt:lpstr>S D N: Control/Data Plane Interaction Example (1 of 2)</vt:lpstr>
      <vt:lpstr>S D N: Control/Data Plane Interaction Example (2 of 2)</vt:lpstr>
      <vt:lpstr>OpenDaylight (O D L) Controller</vt:lpstr>
      <vt:lpstr>O N O S Controller</vt:lpstr>
      <vt:lpstr>S D N: Selected Challenges</vt:lpstr>
      <vt:lpstr>Learning Objectives (8 of 9)</vt:lpstr>
      <vt:lpstr>I C M P: Internet Control Message Protocol (1 of 2)</vt:lpstr>
      <vt:lpstr>I C M P: Internet Control Message Protocol (2 of 2)</vt:lpstr>
      <vt:lpstr>Traceroute and I C M P (1 of 2)</vt:lpstr>
      <vt:lpstr>Traceroute and I C M P (2 of 2)</vt:lpstr>
      <vt:lpstr>Learning Objectives (9 of 9)</vt:lpstr>
      <vt:lpstr>What is Network Management?</vt:lpstr>
      <vt:lpstr>Infrastructure for Network Management</vt:lpstr>
      <vt:lpstr>S N M P Protocol</vt:lpstr>
      <vt:lpstr>S N M P Protocol: Message Types</vt:lpstr>
      <vt:lpstr>S N M P Protocol: Message Formats</vt:lpstr>
      <vt:lpstr>Chapter 5: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Windows User</cp:lastModifiedBy>
  <cp:revision>1118</cp:revision>
  <dcterms:modified xsi:type="dcterms:W3CDTF">2018-04-16T06:40:32Z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